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Lst>
  <p:notesMasterIdLst>
    <p:notesMasterId r:id="rId18"/>
  </p:notesMasterIdLst>
  <p:sldIdLst>
    <p:sldId id="256" r:id="rId2"/>
    <p:sldId id="281" r:id="rId3"/>
    <p:sldId id="257" r:id="rId4"/>
    <p:sldId id="258" r:id="rId5"/>
    <p:sldId id="277" r:id="rId6"/>
    <p:sldId id="260" r:id="rId7"/>
    <p:sldId id="274" r:id="rId8"/>
    <p:sldId id="271" r:id="rId9"/>
    <p:sldId id="270" r:id="rId10"/>
    <p:sldId id="278" r:id="rId11"/>
    <p:sldId id="279" r:id="rId12"/>
    <p:sldId id="272" r:id="rId13"/>
    <p:sldId id="273" r:id="rId14"/>
    <p:sldId id="275" r:id="rId15"/>
    <p:sldId id="276" r:id="rId16"/>
    <p:sldId id="280" r:id="rId17"/>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16DA210-FB5B-4158-B5E0-FEB733F419BA}" styleName="Light Style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9279" autoAdjust="0"/>
    <p:restoredTop sz="95477" autoAdjust="0"/>
  </p:normalViewPr>
  <p:slideViewPr>
    <p:cSldViewPr>
      <p:cViewPr varScale="1">
        <p:scale>
          <a:sx n="82" d="100"/>
          <a:sy n="82" d="100"/>
        </p:scale>
        <p:origin x="1306" y="58"/>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1699474D-32F8-47E7-A613-14DC2DCFED6C}" type="datetimeFigureOut">
              <a:rPr lang="en-US" smtClean="0"/>
              <a:t>2/9/2017</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661EFBF2-AF49-4695-8181-93513B43873D}" type="slidenum">
              <a:rPr lang="en-US" smtClean="0"/>
              <a:t>‹#›</a:t>
            </a:fld>
            <a:endParaRPr lang="en-US"/>
          </a:p>
        </p:txBody>
      </p:sp>
    </p:spTree>
    <p:extLst>
      <p:ext uri="{BB962C8B-B14F-4D97-AF65-F5344CB8AC3E}">
        <p14:creationId xmlns:p14="http://schemas.microsoft.com/office/powerpoint/2010/main" val="273436593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61EFBF2-AF49-4695-8181-93513B43873D}" type="slidenum">
              <a:rPr lang="en-US" smtClean="0"/>
              <a:t>4</a:t>
            </a:fld>
            <a:endParaRPr lang="en-US"/>
          </a:p>
        </p:txBody>
      </p:sp>
    </p:spTree>
    <p:extLst>
      <p:ext uri="{BB962C8B-B14F-4D97-AF65-F5344CB8AC3E}">
        <p14:creationId xmlns:p14="http://schemas.microsoft.com/office/powerpoint/2010/main" val="337251000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solidFill>
          <a:schemeClr val="bg2"/>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436346" y="1788454"/>
            <a:ext cx="6270922" cy="2098226"/>
          </a:xfrm>
        </p:spPr>
        <p:txBody>
          <a:bodyPr anchor="b">
            <a:noAutofit/>
          </a:bodyPr>
          <a:lstStyle>
            <a:lvl1pPr algn="ctr">
              <a:defRPr sz="6000" cap="all" baseline="0">
                <a:solidFill>
                  <a:schemeClr val="tx2"/>
                </a:solidFill>
              </a:defRPr>
            </a:lvl1pPr>
          </a:lstStyle>
          <a:p>
            <a:r>
              <a:rPr lang="en-US"/>
              <a:t>Click to edit Master title style</a:t>
            </a:r>
            <a:endParaRPr lang="en-US" dirty="0"/>
          </a:p>
        </p:txBody>
      </p:sp>
      <p:sp>
        <p:nvSpPr>
          <p:cNvPr id="3" name="Subtitle 2"/>
          <p:cNvSpPr>
            <a:spLocks noGrp="1"/>
          </p:cNvSpPr>
          <p:nvPr>
            <p:ph type="subTitle" idx="1"/>
          </p:nvPr>
        </p:nvSpPr>
        <p:spPr>
          <a:xfrm>
            <a:off x="2009930" y="3956280"/>
            <a:ext cx="5123755" cy="1086237"/>
          </a:xfrm>
        </p:spPr>
        <p:txBody>
          <a:bodyPr>
            <a:normAutofit/>
          </a:bodyPr>
          <a:lstStyle>
            <a:lvl1pPr marL="0" indent="0" algn="ctr">
              <a:lnSpc>
                <a:spcPct val="112000"/>
              </a:lnSpc>
              <a:spcBef>
                <a:spcPts val="0"/>
              </a:spcBef>
              <a:spcAft>
                <a:spcPts val="0"/>
              </a:spcAft>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US" dirty="0"/>
          </a:p>
        </p:txBody>
      </p:sp>
      <p:sp>
        <p:nvSpPr>
          <p:cNvPr id="4" name="Date Placeholder 3"/>
          <p:cNvSpPr>
            <a:spLocks noGrp="1"/>
          </p:cNvSpPr>
          <p:nvPr>
            <p:ph type="dt" sz="half" idx="10"/>
          </p:nvPr>
        </p:nvSpPr>
        <p:spPr>
          <a:xfrm>
            <a:off x="564644" y="6453386"/>
            <a:ext cx="1205958" cy="404614"/>
          </a:xfrm>
        </p:spPr>
        <p:txBody>
          <a:bodyPr/>
          <a:lstStyle>
            <a:lvl1pPr>
              <a:defRPr baseline="0">
                <a:solidFill>
                  <a:schemeClr val="tx2"/>
                </a:solidFill>
              </a:defRPr>
            </a:lvl1pPr>
          </a:lstStyle>
          <a:p>
            <a:fld id="{A4C94E6E-DDC0-400E-920B-64812A2E1835}" type="datetimeFigureOut">
              <a:rPr lang="en-US" smtClean="0"/>
              <a:t>2/9/2017</a:t>
            </a:fld>
            <a:endParaRPr lang="en-US"/>
          </a:p>
        </p:txBody>
      </p:sp>
      <p:sp>
        <p:nvSpPr>
          <p:cNvPr id="5" name="Footer Placeholder 4"/>
          <p:cNvSpPr>
            <a:spLocks noGrp="1"/>
          </p:cNvSpPr>
          <p:nvPr>
            <p:ph type="ftr" sz="quarter" idx="11"/>
          </p:nvPr>
        </p:nvSpPr>
        <p:spPr>
          <a:xfrm>
            <a:off x="1938041" y="6453386"/>
            <a:ext cx="5267533" cy="404614"/>
          </a:xfrm>
        </p:spPr>
        <p:txBody>
          <a:bodyPr/>
          <a:lstStyle>
            <a:lvl1pPr algn="ctr">
              <a:defRPr baseline="0">
                <a:solidFill>
                  <a:schemeClr val="tx2"/>
                </a:solidFill>
              </a:defRPr>
            </a:lvl1pPr>
          </a:lstStyle>
          <a:p>
            <a:endParaRPr lang="en-US"/>
          </a:p>
        </p:txBody>
      </p:sp>
      <p:sp>
        <p:nvSpPr>
          <p:cNvPr id="6" name="Slide Number Placeholder 5"/>
          <p:cNvSpPr>
            <a:spLocks noGrp="1"/>
          </p:cNvSpPr>
          <p:nvPr>
            <p:ph type="sldNum" sz="quarter" idx="12"/>
          </p:nvPr>
        </p:nvSpPr>
        <p:spPr>
          <a:xfrm>
            <a:off x="7373012" y="6453386"/>
            <a:ext cx="1197219" cy="404614"/>
          </a:xfrm>
        </p:spPr>
        <p:txBody>
          <a:bodyPr/>
          <a:lstStyle>
            <a:lvl1pPr>
              <a:defRPr baseline="0">
                <a:solidFill>
                  <a:schemeClr val="tx2"/>
                </a:solidFill>
              </a:defRPr>
            </a:lvl1pPr>
          </a:lstStyle>
          <a:p>
            <a:fld id="{BFEC8092-DD66-41AC-8553-A3A28CC317A5}" type="slidenum">
              <a:rPr lang="en-US" smtClean="0"/>
              <a:t>‹#›</a:t>
            </a:fld>
            <a:endParaRPr lang="en-US"/>
          </a:p>
        </p:txBody>
      </p:sp>
      <p:grpSp>
        <p:nvGrpSpPr>
          <p:cNvPr id="8" name="Group 7"/>
          <p:cNvGrpSpPr/>
          <p:nvPr/>
        </p:nvGrpSpPr>
        <p:grpSpPr>
          <a:xfrm>
            <a:off x="564643" y="744469"/>
            <a:ext cx="8005589" cy="5349671"/>
            <a:chOff x="564643" y="744469"/>
            <a:chExt cx="8005589" cy="5349671"/>
          </a:xfrm>
        </p:grpSpPr>
        <p:sp>
          <p:nvSpPr>
            <p:cNvPr id="11" name="Freeform 6"/>
            <p:cNvSpPr/>
            <p:nvPr/>
          </p:nvSpPr>
          <p:spPr bwMode="auto">
            <a:xfrm>
              <a:off x="6113972" y="1685652"/>
              <a:ext cx="2456260" cy="4408488"/>
            </a:xfrm>
            <a:custGeom>
              <a:avLst/>
              <a:gdLst/>
              <a:ahLst/>
              <a:cxnLst/>
              <a:rect l="l" t="t" r="r" b="b"/>
              <a:pathLst>
                <a:path w="10000" h="10000">
                  <a:moveTo>
                    <a:pt x="8761" y="0"/>
                  </a:moveTo>
                  <a:lnTo>
                    <a:pt x="10000" y="0"/>
                  </a:lnTo>
                  <a:lnTo>
                    <a:pt x="10000" y="10000"/>
                  </a:lnTo>
                  <a:lnTo>
                    <a:pt x="0" y="10000"/>
                  </a:lnTo>
                  <a:lnTo>
                    <a:pt x="0" y="9357"/>
                  </a:lnTo>
                  <a:lnTo>
                    <a:pt x="8761" y="9357"/>
                  </a:lnTo>
                  <a:lnTo>
                    <a:pt x="8761" y="0"/>
                  </a:lnTo>
                  <a:close/>
                </a:path>
              </a:pathLst>
            </a:custGeom>
            <a:solidFill>
              <a:schemeClr val="tx2"/>
            </a:solidFill>
            <a:ln w="0">
              <a:noFill/>
              <a:prstDash val="solid"/>
              <a:round/>
              <a:headEnd/>
              <a:tailEnd/>
            </a:ln>
          </p:spPr>
        </p:sp>
        <p:sp>
          <p:nvSpPr>
            <p:cNvPr id="14" name="Freeform 6"/>
            <p:cNvSpPr/>
            <p:nvPr/>
          </p:nvSpPr>
          <p:spPr bwMode="auto">
            <a:xfrm flipH="1" flipV="1">
              <a:off x="564643" y="744469"/>
              <a:ext cx="2456505" cy="4408488"/>
            </a:xfrm>
            <a:custGeom>
              <a:avLst/>
              <a:gdLst/>
              <a:ahLst/>
              <a:cxnLst/>
              <a:rect l="l" t="t" r="r" b="b"/>
              <a:pathLst>
                <a:path w="10001" h="10000">
                  <a:moveTo>
                    <a:pt x="8762" y="0"/>
                  </a:moveTo>
                  <a:lnTo>
                    <a:pt x="10001" y="0"/>
                  </a:lnTo>
                  <a:lnTo>
                    <a:pt x="10001" y="10000"/>
                  </a:lnTo>
                  <a:lnTo>
                    <a:pt x="1" y="10000"/>
                  </a:lnTo>
                  <a:cubicBezTo>
                    <a:pt x="-2" y="9766"/>
                    <a:pt x="4" y="9586"/>
                    <a:pt x="1" y="9352"/>
                  </a:cubicBezTo>
                  <a:lnTo>
                    <a:pt x="8762" y="9346"/>
                  </a:lnTo>
                  <a:lnTo>
                    <a:pt x="8762" y="0"/>
                  </a:lnTo>
                  <a:close/>
                </a:path>
              </a:pathLst>
            </a:custGeom>
            <a:solidFill>
              <a:schemeClr val="tx2"/>
            </a:solidFill>
            <a:ln w="0">
              <a:noFill/>
              <a:prstDash val="solid"/>
              <a:round/>
              <a:headEnd/>
              <a:tailEnd/>
            </a:ln>
          </p:spPr>
        </p:sp>
      </p:grpSp>
    </p:spTree>
    <p:extLst>
      <p:ext uri="{BB962C8B-B14F-4D97-AF65-F5344CB8AC3E}">
        <p14:creationId xmlns:p14="http://schemas.microsoft.com/office/powerpoint/2010/main" val="14116066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a:xfrm>
            <a:off x="1028700" y="2295526"/>
            <a:ext cx="7200900" cy="3571875"/>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A4C94E6E-DDC0-400E-920B-64812A2E1835}" type="datetimeFigureOut">
              <a:rPr lang="en-US" smtClean="0"/>
              <a:t>2/9/2017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FEC8092-DD66-41AC-8553-A3A28CC317A5}" type="slidenum">
              <a:rPr lang="en-US" smtClean="0"/>
              <a:t>‹#›</a:t>
            </a:fld>
            <a:endParaRPr lang="en-US"/>
          </a:p>
        </p:txBody>
      </p:sp>
    </p:spTree>
    <p:extLst>
      <p:ext uri="{BB962C8B-B14F-4D97-AF65-F5344CB8AC3E}">
        <p14:creationId xmlns:p14="http://schemas.microsoft.com/office/powerpoint/2010/main" val="389631104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80797" y="624156"/>
            <a:ext cx="1490950" cy="5243244"/>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028700" y="624156"/>
            <a:ext cx="5724525" cy="5243244"/>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A4C94E6E-DDC0-400E-920B-64812A2E1835}" type="datetimeFigureOut">
              <a:rPr lang="en-US" smtClean="0"/>
              <a:t>2/9/2017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FEC8092-DD66-41AC-8553-A3A28CC317A5}" type="slidenum">
              <a:rPr lang="en-US" smtClean="0"/>
              <a:t>‹#›</a:t>
            </a:fld>
            <a:endParaRPr lang="en-US"/>
          </a:p>
        </p:txBody>
      </p:sp>
    </p:spTree>
    <p:extLst>
      <p:ext uri="{BB962C8B-B14F-4D97-AF65-F5344CB8AC3E}">
        <p14:creationId xmlns:p14="http://schemas.microsoft.com/office/powerpoint/2010/main" val="290439569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A4C94E6E-DDC0-400E-920B-64812A2E1835}" type="datetimeFigureOut">
              <a:rPr lang="en-US" smtClean="0"/>
              <a:t>2/9/2017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FEC8092-DD66-41AC-8553-A3A28CC317A5}" type="slidenum">
              <a:rPr lang="en-US" smtClean="0"/>
              <a:t>‹#›</a:t>
            </a:fld>
            <a:endParaRPr lang="en-US"/>
          </a:p>
        </p:txBody>
      </p:sp>
    </p:spTree>
    <p:extLst>
      <p:ext uri="{BB962C8B-B14F-4D97-AF65-F5344CB8AC3E}">
        <p14:creationId xmlns:p14="http://schemas.microsoft.com/office/powerpoint/2010/main" val="179652357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573769" y="1301361"/>
            <a:ext cx="7209728" cy="2852737"/>
          </a:xfrm>
        </p:spPr>
        <p:txBody>
          <a:bodyPr anchor="b">
            <a:normAutofit/>
          </a:bodyPr>
          <a:lstStyle>
            <a:lvl1pPr algn="r">
              <a:defRPr sz="6000" cap="all" baseline="0">
                <a:solidFill>
                  <a:schemeClr val="tx2"/>
                </a:solidFill>
              </a:defRPr>
            </a:lvl1pPr>
          </a:lstStyle>
          <a:p>
            <a:r>
              <a:rPr lang="en-US"/>
              <a:t>Click to edit Master title style</a:t>
            </a:r>
            <a:endParaRPr lang="en-US" dirty="0"/>
          </a:p>
        </p:txBody>
      </p:sp>
      <p:sp>
        <p:nvSpPr>
          <p:cNvPr id="3" name="Text Placeholder 2"/>
          <p:cNvSpPr>
            <a:spLocks noGrp="1"/>
          </p:cNvSpPr>
          <p:nvPr>
            <p:ph type="body" idx="1"/>
          </p:nvPr>
        </p:nvSpPr>
        <p:spPr>
          <a:xfrm>
            <a:off x="573769" y="4216328"/>
            <a:ext cx="7209728" cy="1143324"/>
          </a:xfrm>
        </p:spPr>
        <p:txBody>
          <a:bodyPr/>
          <a:lstStyle>
            <a:lvl1pPr marL="0" indent="0" algn="r">
              <a:lnSpc>
                <a:spcPct val="112000"/>
              </a:lnSpc>
              <a:spcBef>
                <a:spcPts val="0"/>
              </a:spcBef>
              <a:spcAft>
                <a:spcPts val="0"/>
              </a:spcAft>
              <a:buNone/>
              <a:defRPr sz="1800">
                <a:solidFill>
                  <a:schemeClr val="tx2"/>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a:xfrm>
            <a:off x="554181" y="6453386"/>
            <a:ext cx="1216807" cy="404614"/>
          </a:xfrm>
        </p:spPr>
        <p:txBody>
          <a:bodyPr/>
          <a:lstStyle>
            <a:lvl1pPr>
              <a:defRPr>
                <a:solidFill>
                  <a:schemeClr val="tx2"/>
                </a:solidFill>
              </a:defRPr>
            </a:lvl1pPr>
          </a:lstStyle>
          <a:p>
            <a:fld id="{A4C94E6E-DDC0-400E-920B-64812A2E1835}" type="datetimeFigureOut">
              <a:rPr lang="en-US" smtClean="0"/>
              <a:t>2/9/2017</a:t>
            </a:fld>
            <a:endParaRPr lang="en-US"/>
          </a:p>
        </p:txBody>
      </p:sp>
      <p:sp>
        <p:nvSpPr>
          <p:cNvPr id="5" name="Footer Placeholder 4"/>
          <p:cNvSpPr>
            <a:spLocks noGrp="1"/>
          </p:cNvSpPr>
          <p:nvPr>
            <p:ph type="ftr" sz="quarter" idx="11"/>
          </p:nvPr>
        </p:nvSpPr>
        <p:spPr>
          <a:xfrm>
            <a:off x="1938234" y="6453386"/>
            <a:ext cx="5267533" cy="404614"/>
          </a:xfrm>
        </p:spPr>
        <p:txBody>
          <a:bodyPr/>
          <a:lstStyle>
            <a:lvl1pPr algn="ctr">
              <a:defRPr>
                <a:solidFill>
                  <a:schemeClr val="tx2"/>
                </a:solidFill>
              </a:defRPr>
            </a:lvl1pPr>
          </a:lstStyle>
          <a:p>
            <a:endParaRPr lang="en-US"/>
          </a:p>
        </p:txBody>
      </p:sp>
      <p:sp>
        <p:nvSpPr>
          <p:cNvPr id="6" name="Slide Number Placeholder 5"/>
          <p:cNvSpPr>
            <a:spLocks noGrp="1"/>
          </p:cNvSpPr>
          <p:nvPr>
            <p:ph type="sldNum" sz="quarter" idx="12"/>
          </p:nvPr>
        </p:nvSpPr>
        <p:spPr>
          <a:xfrm>
            <a:off x="7373012" y="6453386"/>
            <a:ext cx="1197219" cy="404614"/>
          </a:xfrm>
        </p:spPr>
        <p:txBody>
          <a:bodyPr/>
          <a:lstStyle>
            <a:lvl1pPr>
              <a:defRPr>
                <a:solidFill>
                  <a:schemeClr val="tx2"/>
                </a:solidFill>
              </a:defRPr>
            </a:lvl1pPr>
          </a:lstStyle>
          <a:p>
            <a:fld id="{BFEC8092-DD66-41AC-8553-A3A28CC317A5}" type="slidenum">
              <a:rPr lang="en-US" smtClean="0"/>
              <a:t>‹#›</a:t>
            </a:fld>
            <a:endParaRPr lang="en-US"/>
          </a:p>
        </p:txBody>
      </p:sp>
      <p:sp>
        <p:nvSpPr>
          <p:cNvPr id="7" name="Freeform 6"/>
          <p:cNvSpPr/>
          <p:nvPr/>
        </p:nvSpPr>
        <p:spPr bwMode="auto">
          <a:xfrm>
            <a:off x="6113972" y="1685652"/>
            <a:ext cx="2456260" cy="4408488"/>
          </a:xfrm>
          <a:custGeom>
            <a:avLst/>
            <a:gdLst/>
            <a:ahLst/>
            <a:cxnLst/>
            <a:rect l="0" t="0" r="r" b="b"/>
            <a:pathLst>
              <a:path w="4125" h="5554">
                <a:moveTo>
                  <a:pt x="3614" y="0"/>
                </a:moveTo>
                <a:lnTo>
                  <a:pt x="4125" y="0"/>
                </a:lnTo>
                <a:lnTo>
                  <a:pt x="4125" y="5554"/>
                </a:lnTo>
                <a:lnTo>
                  <a:pt x="0" y="5554"/>
                </a:lnTo>
                <a:lnTo>
                  <a:pt x="0" y="5074"/>
                </a:lnTo>
                <a:lnTo>
                  <a:pt x="3614" y="5074"/>
                </a:lnTo>
                <a:lnTo>
                  <a:pt x="3614" y="0"/>
                </a:lnTo>
                <a:close/>
              </a:path>
            </a:pathLst>
          </a:custGeom>
          <a:solidFill>
            <a:schemeClr val="bg2"/>
          </a:solidFill>
          <a:ln w="0">
            <a:noFill/>
            <a:prstDash val="solid"/>
            <a:round/>
            <a:headEnd/>
            <a:tailEnd/>
          </a:ln>
        </p:spPr>
      </p:sp>
      <p:sp>
        <p:nvSpPr>
          <p:cNvPr id="8" name="Freeform 7" title="Crop Mark"/>
          <p:cNvSpPr/>
          <p:nvPr/>
        </p:nvSpPr>
        <p:spPr bwMode="auto">
          <a:xfrm>
            <a:off x="6113972" y="1685652"/>
            <a:ext cx="2456260" cy="4408488"/>
          </a:xfrm>
          <a:custGeom>
            <a:avLst/>
            <a:gdLst/>
            <a:ahLst/>
            <a:cxnLst/>
            <a:rect l="0" t="0" r="r" b="b"/>
            <a:pathLst>
              <a:path w="4125" h="5554">
                <a:moveTo>
                  <a:pt x="3614" y="0"/>
                </a:moveTo>
                <a:lnTo>
                  <a:pt x="4125" y="0"/>
                </a:lnTo>
                <a:lnTo>
                  <a:pt x="4125" y="5554"/>
                </a:lnTo>
                <a:lnTo>
                  <a:pt x="0" y="5554"/>
                </a:lnTo>
                <a:lnTo>
                  <a:pt x="0" y="5074"/>
                </a:lnTo>
                <a:lnTo>
                  <a:pt x="3614" y="5074"/>
                </a:lnTo>
                <a:lnTo>
                  <a:pt x="3614" y="0"/>
                </a:lnTo>
                <a:close/>
              </a:path>
            </a:pathLst>
          </a:custGeom>
          <a:solidFill>
            <a:schemeClr val="tx2"/>
          </a:solidFill>
          <a:ln w="0">
            <a:noFill/>
            <a:prstDash val="solid"/>
            <a:round/>
            <a:headEnd/>
            <a:tailEnd/>
          </a:ln>
        </p:spPr>
      </p:sp>
    </p:spTree>
    <p:extLst>
      <p:ext uri="{BB962C8B-B14F-4D97-AF65-F5344CB8AC3E}">
        <p14:creationId xmlns:p14="http://schemas.microsoft.com/office/powerpoint/2010/main" val="1038608563"/>
      </p:ext>
    </p:extLst>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2"/>
                </a:solidFill>
              </a:defRPr>
            </a:lvl1pPr>
          </a:lstStyle>
          <a:p>
            <a:r>
              <a:rPr lang="en-US"/>
              <a:t>Click to edit Master title style</a:t>
            </a:r>
            <a:endParaRPr lang="en-US" dirty="0"/>
          </a:p>
        </p:txBody>
      </p:sp>
      <p:sp>
        <p:nvSpPr>
          <p:cNvPr id="3" name="Content Placeholder 2"/>
          <p:cNvSpPr>
            <a:spLocks noGrp="1"/>
          </p:cNvSpPr>
          <p:nvPr>
            <p:ph sz="half" idx="1"/>
          </p:nvPr>
        </p:nvSpPr>
        <p:spPr>
          <a:xfrm>
            <a:off x="1028700" y="2286000"/>
            <a:ext cx="3335840" cy="3581401"/>
          </a:xfrm>
        </p:spPr>
        <p:txBody>
          <a:bodyPr/>
          <a:lstStyle>
            <a:lvl1pPr>
              <a:defRPr baseline="0">
                <a:solidFill>
                  <a:schemeClr val="tx2"/>
                </a:solidFill>
              </a:defRPr>
            </a:lvl1pPr>
            <a:lvl2pPr>
              <a:defRPr baseline="0">
                <a:solidFill>
                  <a:schemeClr val="tx2"/>
                </a:solidFill>
              </a:defRPr>
            </a:lvl2pPr>
            <a:lvl3pPr>
              <a:defRPr baseline="0">
                <a:solidFill>
                  <a:schemeClr val="tx2"/>
                </a:solidFill>
              </a:defRPr>
            </a:lvl3pPr>
            <a:lvl4pPr>
              <a:defRPr baseline="0">
                <a:solidFill>
                  <a:schemeClr val="tx2"/>
                </a:solidFill>
              </a:defRPr>
            </a:lvl4pPr>
            <a:lvl5pPr>
              <a:defRPr baseline="0">
                <a:solidFill>
                  <a:schemeClr val="tx2"/>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894052" y="2286000"/>
            <a:ext cx="3335840" cy="3581401"/>
          </a:xfrm>
        </p:spPr>
        <p:txBody>
          <a:bodyPr/>
          <a:lstStyle>
            <a:lvl1pPr>
              <a:defRPr>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A4C94E6E-DDC0-400E-920B-64812A2E1835}" type="datetimeFigureOut">
              <a:rPr lang="en-US" smtClean="0"/>
              <a:t>2/9/2017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FEC8092-DD66-41AC-8553-A3A28CC317A5}" type="slidenum">
              <a:rPr lang="en-US" smtClean="0"/>
              <a:t>‹#›</a:t>
            </a:fld>
            <a:endParaRPr lang="en-US"/>
          </a:p>
        </p:txBody>
      </p:sp>
    </p:spTree>
    <p:extLst>
      <p:ext uri="{BB962C8B-B14F-4D97-AF65-F5344CB8AC3E}">
        <p14:creationId xmlns:p14="http://schemas.microsoft.com/office/powerpoint/2010/main" val="109575092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028700" y="685800"/>
            <a:ext cx="7200900" cy="1485900"/>
          </a:xfrm>
        </p:spPr>
        <p:txBody>
          <a:bodyPr/>
          <a:lstStyle>
            <a:lvl1pPr>
              <a:defRPr>
                <a:solidFill>
                  <a:schemeClr val="tx2"/>
                </a:solidFill>
              </a:defRPr>
            </a:lvl1pPr>
          </a:lstStyle>
          <a:p>
            <a:r>
              <a:rPr lang="en-US"/>
              <a:t>Click to edit Master title style</a:t>
            </a:r>
            <a:endParaRPr lang="en-US" dirty="0"/>
          </a:p>
        </p:txBody>
      </p:sp>
      <p:sp>
        <p:nvSpPr>
          <p:cNvPr id="3" name="Text Placeholder 2"/>
          <p:cNvSpPr>
            <a:spLocks noGrp="1"/>
          </p:cNvSpPr>
          <p:nvPr>
            <p:ph type="body" idx="1"/>
          </p:nvPr>
        </p:nvSpPr>
        <p:spPr>
          <a:xfrm>
            <a:off x="1028700" y="2340230"/>
            <a:ext cx="3335840" cy="823912"/>
          </a:xfrm>
        </p:spPr>
        <p:txBody>
          <a:bodyPr anchor="b">
            <a:noAutofit/>
          </a:bodyPr>
          <a:lstStyle>
            <a:lvl1pPr marL="0" indent="0">
              <a:lnSpc>
                <a:spcPct val="84000"/>
              </a:lnSpc>
              <a:spcBef>
                <a:spcPts val="0"/>
              </a:spcBef>
              <a:spcAft>
                <a:spcPts val="0"/>
              </a:spcAft>
              <a:buNone/>
              <a:defRPr sz="2400" b="0" baseline="0">
                <a:solidFill>
                  <a:schemeClr val="tx2"/>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4" name="Content Placeholder 3"/>
          <p:cNvSpPr>
            <a:spLocks noGrp="1"/>
          </p:cNvSpPr>
          <p:nvPr>
            <p:ph sz="half" idx="2"/>
          </p:nvPr>
        </p:nvSpPr>
        <p:spPr>
          <a:xfrm>
            <a:off x="1028700" y="3305208"/>
            <a:ext cx="3335839" cy="2562193"/>
          </a:xfrm>
        </p:spPr>
        <p:txBody>
          <a:bodyPr/>
          <a:lstStyle>
            <a:lvl1pPr>
              <a:defRPr baseline="0">
                <a:solidFill>
                  <a:schemeClr val="tx2"/>
                </a:solidFill>
              </a:defRPr>
            </a:lvl1pPr>
            <a:lvl2pPr>
              <a:defRPr baseline="0">
                <a:solidFill>
                  <a:schemeClr val="tx2"/>
                </a:solidFill>
              </a:defRPr>
            </a:lvl2pPr>
            <a:lvl3pPr>
              <a:defRPr baseline="0">
                <a:solidFill>
                  <a:schemeClr val="tx2"/>
                </a:solidFill>
              </a:defRPr>
            </a:lvl3pPr>
            <a:lvl4pPr>
              <a:defRPr baseline="0">
                <a:solidFill>
                  <a:schemeClr val="tx2"/>
                </a:solidFill>
              </a:defRPr>
            </a:lvl4pPr>
            <a:lvl5pPr>
              <a:defRPr baseline="0">
                <a:solidFill>
                  <a:schemeClr val="tx2"/>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893760" y="2349754"/>
            <a:ext cx="3335840" cy="823912"/>
          </a:xfrm>
        </p:spPr>
        <p:txBody>
          <a:bodyPr anchor="b">
            <a:noAutofit/>
          </a:bodyPr>
          <a:lstStyle>
            <a:lvl1pPr marL="0" indent="0">
              <a:lnSpc>
                <a:spcPct val="84000"/>
              </a:lnSpc>
              <a:spcBef>
                <a:spcPts val="0"/>
              </a:spcBef>
              <a:spcAft>
                <a:spcPts val="0"/>
              </a:spcAft>
              <a:buNone/>
              <a:defRPr sz="2400" b="0" baseline="0">
                <a:solidFill>
                  <a:schemeClr val="tx2"/>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6" name="Content Placeholder 5"/>
          <p:cNvSpPr>
            <a:spLocks noGrp="1"/>
          </p:cNvSpPr>
          <p:nvPr>
            <p:ph sz="quarter" idx="4"/>
          </p:nvPr>
        </p:nvSpPr>
        <p:spPr>
          <a:xfrm>
            <a:off x="4893760" y="3305208"/>
            <a:ext cx="3335840" cy="2562193"/>
          </a:xfrm>
        </p:spPr>
        <p:txBody>
          <a:bodyPr/>
          <a:lstStyle>
            <a:lvl1pPr>
              <a:defRPr baseline="0">
                <a:solidFill>
                  <a:schemeClr val="tx2"/>
                </a:solidFill>
              </a:defRPr>
            </a:lvl1pPr>
            <a:lvl2pPr>
              <a:defRPr baseline="0">
                <a:solidFill>
                  <a:schemeClr val="tx2"/>
                </a:solidFill>
              </a:defRPr>
            </a:lvl2pPr>
            <a:lvl3pPr>
              <a:defRPr baseline="0">
                <a:solidFill>
                  <a:schemeClr val="tx2"/>
                </a:solidFill>
              </a:defRPr>
            </a:lvl3pPr>
            <a:lvl4pPr>
              <a:defRPr baseline="0">
                <a:solidFill>
                  <a:schemeClr val="tx2"/>
                </a:solidFill>
              </a:defRPr>
            </a:lvl4pPr>
            <a:lvl5pPr>
              <a:defRPr baseline="0">
                <a:solidFill>
                  <a:schemeClr val="tx2"/>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A4C94E6E-DDC0-400E-920B-64812A2E1835}" type="datetimeFigureOut">
              <a:rPr lang="en-US" smtClean="0"/>
              <a:t>2/9/2017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FEC8092-DD66-41AC-8553-A3A28CC317A5}" type="slidenum">
              <a:rPr lang="en-US" smtClean="0"/>
              <a:t>‹#›</a:t>
            </a:fld>
            <a:endParaRPr lang="en-US"/>
          </a:p>
        </p:txBody>
      </p:sp>
    </p:spTree>
    <p:extLst>
      <p:ext uri="{BB962C8B-B14F-4D97-AF65-F5344CB8AC3E}">
        <p14:creationId xmlns:p14="http://schemas.microsoft.com/office/powerpoint/2010/main" val="15548820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A4C94E6E-DDC0-400E-920B-64812A2E1835}" type="datetimeFigureOut">
              <a:rPr lang="en-US" smtClean="0"/>
              <a:t>2/9/2017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FEC8092-DD66-41AC-8553-A3A28CC317A5}" type="slidenum">
              <a:rPr lang="en-US" smtClean="0"/>
              <a:t>‹#›</a:t>
            </a:fld>
            <a:endParaRPr lang="en-US"/>
          </a:p>
        </p:txBody>
      </p:sp>
    </p:spTree>
    <p:extLst>
      <p:ext uri="{BB962C8B-B14F-4D97-AF65-F5344CB8AC3E}">
        <p14:creationId xmlns:p14="http://schemas.microsoft.com/office/powerpoint/2010/main" val="60582156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4C94E6E-DDC0-400E-920B-64812A2E1835}" type="datetimeFigureOut">
              <a:rPr lang="en-US" smtClean="0"/>
              <a:t>2/9/2017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FEC8092-DD66-41AC-8553-A3A28CC317A5}" type="slidenum">
              <a:rPr lang="en-US" smtClean="0"/>
              <a:t>‹#›</a:t>
            </a:fld>
            <a:endParaRPr lang="en-US"/>
          </a:p>
        </p:txBody>
      </p:sp>
    </p:spTree>
    <p:extLst>
      <p:ext uri="{BB962C8B-B14F-4D97-AF65-F5344CB8AC3E}">
        <p14:creationId xmlns:p14="http://schemas.microsoft.com/office/powerpoint/2010/main" val="191855776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title="Background Shape"/>
          <p:cNvSpPr/>
          <p:nvPr/>
        </p:nvSpPr>
        <p:spPr>
          <a:xfrm>
            <a:off x="0" y="376"/>
            <a:ext cx="3977640" cy="685762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542925" y="685800"/>
            <a:ext cx="2891790" cy="2157884"/>
          </a:xfrm>
        </p:spPr>
        <p:txBody>
          <a:bodyPr anchor="t">
            <a:noAutofit/>
          </a:bodyPr>
          <a:lstStyle>
            <a:lvl1pPr>
              <a:lnSpc>
                <a:spcPct val="84000"/>
              </a:lnSpc>
              <a:defRPr sz="4400" baseline="0">
                <a:solidFill>
                  <a:schemeClr val="tx2"/>
                </a:solidFill>
              </a:defRPr>
            </a:lvl1pPr>
          </a:lstStyle>
          <a:p>
            <a:r>
              <a:rPr lang="en-US"/>
              <a:t>Click to edit Master title style</a:t>
            </a:r>
            <a:endParaRPr lang="en-US" dirty="0"/>
          </a:p>
        </p:txBody>
      </p:sp>
      <p:sp>
        <p:nvSpPr>
          <p:cNvPr id="3" name="Content Placeholder 2"/>
          <p:cNvSpPr>
            <a:spLocks noGrp="1"/>
          </p:cNvSpPr>
          <p:nvPr>
            <p:ph idx="1"/>
          </p:nvPr>
        </p:nvSpPr>
        <p:spPr>
          <a:xfrm>
            <a:off x="4692015" y="685801"/>
            <a:ext cx="3909060" cy="5175250"/>
          </a:xfrm>
        </p:spPr>
        <p:txBody>
          <a:bodyPr/>
          <a:lstStyle>
            <a:lvl1pPr>
              <a:defRPr sz="1500"/>
            </a:lvl1pPr>
            <a:lvl2pPr>
              <a:defRPr sz="1500"/>
            </a:lvl2pPr>
            <a:lvl3pPr>
              <a:defRPr sz="1350"/>
            </a:lvl3pPr>
            <a:lvl4pPr>
              <a:defRPr sz="1350"/>
            </a:lvl4pPr>
            <a:lvl5pPr>
              <a:defRPr sz="12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542925" y="2856344"/>
            <a:ext cx="2891790" cy="3011056"/>
          </a:xfrm>
        </p:spPr>
        <p:txBody>
          <a:bodyPr>
            <a:normAutofit/>
          </a:bodyPr>
          <a:lstStyle>
            <a:lvl1pPr marL="0" indent="0">
              <a:lnSpc>
                <a:spcPct val="113000"/>
              </a:lnSpc>
              <a:spcBef>
                <a:spcPts val="0"/>
              </a:spcBef>
              <a:spcAft>
                <a:spcPts val="1500"/>
              </a:spcAft>
              <a:buNone/>
              <a:defRPr sz="16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p:cNvSpPr>
            <a:spLocks noGrp="1"/>
          </p:cNvSpPr>
          <p:nvPr>
            <p:ph type="dt" sz="half" idx="10"/>
          </p:nvPr>
        </p:nvSpPr>
        <p:spPr>
          <a:xfrm>
            <a:off x="542925" y="6453386"/>
            <a:ext cx="903429" cy="404614"/>
          </a:xfrm>
        </p:spPr>
        <p:txBody>
          <a:bodyPr/>
          <a:lstStyle>
            <a:lvl1pPr>
              <a:defRPr>
                <a:solidFill>
                  <a:schemeClr val="tx2"/>
                </a:solidFill>
              </a:defRPr>
            </a:lvl1pPr>
          </a:lstStyle>
          <a:p>
            <a:fld id="{A4C94E6E-DDC0-400E-920B-64812A2E1835}" type="datetimeFigureOut">
              <a:rPr lang="en-US" smtClean="0"/>
              <a:t>2/9/2017</a:t>
            </a:fld>
            <a:endParaRPr lang="en-US"/>
          </a:p>
        </p:txBody>
      </p:sp>
      <p:sp>
        <p:nvSpPr>
          <p:cNvPr id="6" name="Footer Placeholder 5"/>
          <p:cNvSpPr>
            <a:spLocks noGrp="1"/>
          </p:cNvSpPr>
          <p:nvPr>
            <p:ph type="ftr" sz="quarter" idx="11"/>
          </p:nvPr>
        </p:nvSpPr>
        <p:spPr>
          <a:xfrm>
            <a:off x="1654459" y="6453386"/>
            <a:ext cx="1780256" cy="404614"/>
          </a:xfrm>
        </p:spPr>
        <p:txBody>
          <a:bodyPr/>
          <a:lstStyle>
            <a:lvl1pPr>
              <a:defRPr>
                <a:solidFill>
                  <a:schemeClr val="tx2"/>
                </a:solidFill>
              </a:defRPr>
            </a:lvl1pPr>
          </a:lstStyle>
          <a:p>
            <a:endParaRPr lang="en-US"/>
          </a:p>
        </p:txBody>
      </p:sp>
      <p:sp>
        <p:nvSpPr>
          <p:cNvPr id="7" name="Slide Number Placeholder 6"/>
          <p:cNvSpPr>
            <a:spLocks noGrp="1"/>
          </p:cNvSpPr>
          <p:nvPr>
            <p:ph type="sldNum" sz="quarter" idx="12"/>
          </p:nvPr>
        </p:nvSpPr>
        <p:spPr>
          <a:xfrm>
            <a:off x="7412355" y="6453386"/>
            <a:ext cx="1197219" cy="404614"/>
          </a:xfrm>
        </p:spPr>
        <p:txBody>
          <a:bodyPr/>
          <a:lstStyle>
            <a:lvl1pPr>
              <a:defRPr>
                <a:solidFill>
                  <a:schemeClr val="tx2"/>
                </a:solidFill>
              </a:defRPr>
            </a:lvl1pPr>
          </a:lstStyle>
          <a:p>
            <a:fld id="{BFEC8092-DD66-41AC-8553-A3A28CC317A5}" type="slidenum">
              <a:rPr lang="en-US" smtClean="0"/>
              <a:t>‹#›</a:t>
            </a:fld>
            <a:endParaRPr lang="en-US"/>
          </a:p>
        </p:txBody>
      </p:sp>
      <p:sp>
        <p:nvSpPr>
          <p:cNvPr id="9" name="Rectangle 8"/>
          <p:cNvSpPr/>
          <p:nvPr/>
        </p:nvSpPr>
        <p:spPr>
          <a:xfrm>
            <a:off x="3977640" y="376"/>
            <a:ext cx="17145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title="Divider Bar"/>
          <p:cNvSpPr/>
          <p:nvPr/>
        </p:nvSpPr>
        <p:spPr>
          <a:xfrm>
            <a:off x="3977640" y="376"/>
            <a:ext cx="17145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109761528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title="Background Shape"/>
          <p:cNvSpPr/>
          <p:nvPr/>
        </p:nvSpPr>
        <p:spPr>
          <a:xfrm>
            <a:off x="0" y="376"/>
            <a:ext cx="3977640" cy="685762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542925" y="685800"/>
            <a:ext cx="2891790" cy="2157884"/>
          </a:xfrm>
        </p:spPr>
        <p:txBody>
          <a:bodyPr anchor="t">
            <a:normAutofit/>
          </a:bodyPr>
          <a:lstStyle>
            <a:lvl1pPr>
              <a:lnSpc>
                <a:spcPct val="84000"/>
              </a:lnSpc>
              <a:defRPr sz="4400" baseline="0"/>
            </a:lvl1pPr>
          </a:lstStyle>
          <a:p>
            <a:r>
              <a:rPr lang="en-US"/>
              <a:t>Click to edit Master title style</a:t>
            </a:r>
            <a:endParaRPr lang="en-US" dirty="0"/>
          </a:p>
        </p:txBody>
      </p:sp>
      <p:sp>
        <p:nvSpPr>
          <p:cNvPr id="3" name="Picture Placeholder 2"/>
          <p:cNvSpPr>
            <a:spLocks noGrp="1" noChangeAspect="1"/>
          </p:cNvSpPr>
          <p:nvPr>
            <p:ph type="pic" idx="1"/>
          </p:nvPr>
        </p:nvSpPr>
        <p:spPr>
          <a:xfrm>
            <a:off x="4149090" y="1"/>
            <a:ext cx="4994910" cy="6857999"/>
          </a:xfrm>
        </p:spPr>
        <p:txBody>
          <a:bodyPr anchor="t">
            <a:normAutofit/>
          </a:bodyPr>
          <a:lstStyle>
            <a:lvl1pPr marL="0" indent="0">
              <a:buNone/>
              <a:defRPr sz="1500"/>
            </a:lvl1pPr>
            <a:lvl2pPr marL="342900" indent="0">
              <a:buNone/>
              <a:defRPr sz="1500"/>
            </a:lvl2pPr>
            <a:lvl3pPr marL="685800" indent="0">
              <a:buNone/>
              <a:defRPr sz="15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Click icon to add picture</a:t>
            </a:r>
            <a:endParaRPr lang="en-US" dirty="0"/>
          </a:p>
        </p:txBody>
      </p:sp>
      <p:sp>
        <p:nvSpPr>
          <p:cNvPr id="4" name="Text Placeholder 3"/>
          <p:cNvSpPr>
            <a:spLocks noGrp="1"/>
          </p:cNvSpPr>
          <p:nvPr>
            <p:ph type="body" sz="half" idx="2"/>
          </p:nvPr>
        </p:nvSpPr>
        <p:spPr>
          <a:xfrm>
            <a:off x="542925" y="2855968"/>
            <a:ext cx="2891790" cy="3011432"/>
          </a:xfrm>
        </p:spPr>
        <p:txBody>
          <a:bodyPr>
            <a:normAutofit/>
          </a:bodyPr>
          <a:lstStyle>
            <a:lvl1pPr marL="0" indent="0">
              <a:lnSpc>
                <a:spcPct val="113000"/>
              </a:lnSpc>
              <a:spcBef>
                <a:spcPts val="0"/>
              </a:spcBef>
              <a:spcAft>
                <a:spcPts val="1500"/>
              </a:spcAft>
              <a:buNone/>
              <a:defRPr sz="16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p:cNvSpPr>
            <a:spLocks noGrp="1"/>
          </p:cNvSpPr>
          <p:nvPr>
            <p:ph type="dt" sz="half" idx="10"/>
          </p:nvPr>
        </p:nvSpPr>
        <p:spPr>
          <a:xfrm>
            <a:off x="542925" y="6453386"/>
            <a:ext cx="903429" cy="404614"/>
          </a:xfrm>
        </p:spPr>
        <p:txBody>
          <a:bodyPr/>
          <a:lstStyle>
            <a:lvl1pPr>
              <a:defRPr>
                <a:solidFill>
                  <a:schemeClr val="tx2"/>
                </a:solidFill>
              </a:defRPr>
            </a:lvl1pPr>
          </a:lstStyle>
          <a:p>
            <a:fld id="{A4C94E6E-DDC0-400E-920B-64812A2E1835}" type="datetimeFigureOut">
              <a:rPr lang="en-US" smtClean="0"/>
              <a:t>2/9/2017</a:t>
            </a:fld>
            <a:endParaRPr lang="en-US"/>
          </a:p>
        </p:txBody>
      </p:sp>
      <p:sp>
        <p:nvSpPr>
          <p:cNvPr id="6" name="Footer Placeholder 5"/>
          <p:cNvSpPr>
            <a:spLocks noGrp="1"/>
          </p:cNvSpPr>
          <p:nvPr>
            <p:ph type="ftr" sz="quarter" idx="11"/>
          </p:nvPr>
        </p:nvSpPr>
        <p:spPr>
          <a:xfrm>
            <a:off x="1654459" y="6453386"/>
            <a:ext cx="1780256" cy="404614"/>
          </a:xfrm>
        </p:spPr>
        <p:txBody>
          <a:bodyPr/>
          <a:lstStyle>
            <a:lvl1pPr>
              <a:defRPr>
                <a:solidFill>
                  <a:schemeClr val="tx2"/>
                </a:solidFill>
              </a:defRPr>
            </a:lvl1pPr>
          </a:lstStyle>
          <a:p>
            <a:endParaRPr lang="en-US"/>
          </a:p>
        </p:txBody>
      </p:sp>
      <p:sp>
        <p:nvSpPr>
          <p:cNvPr id="7" name="Slide Number Placeholder 6"/>
          <p:cNvSpPr>
            <a:spLocks noGrp="1"/>
          </p:cNvSpPr>
          <p:nvPr>
            <p:ph type="sldNum" sz="quarter" idx="12"/>
          </p:nvPr>
        </p:nvSpPr>
        <p:spPr>
          <a:xfrm>
            <a:off x="7412355" y="6453386"/>
            <a:ext cx="1197219" cy="404614"/>
          </a:xfrm>
        </p:spPr>
        <p:txBody>
          <a:bodyPr/>
          <a:lstStyle>
            <a:lvl1pPr>
              <a:defRPr>
                <a:solidFill>
                  <a:schemeClr val="tx2"/>
                </a:solidFill>
              </a:defRPr>
            </a:lvl1pPr>
          </a:lstStyle>
          <a:p>
            <a:fld id="{BFEC8092-DD66-41AC-8553-A3A28CC317A5}" type="slidenum">
              <a:rPr lang="en-US" smtClean="0"/>
              <a:t>‹#›</a:t>
            </a:fld>
            <a:endParaRPr lang="en-US"/>
          </a:p>
        </p:txBody>
      </p:sp>
      <p:sp>
        <p:nvSpPr>
          <p:cNvPr id="9" name="Rectangle 8"/>
          <p:cNvSpPr/>
          <p:nvPr/>
        </p:nvSpPr>
        <p:spPr>
          <a:xfrm>
            <a:off x="3977640" y="376"/>
            <a:ext cx="17145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title="Divider Bar"/>
          <p:cNvSpPr/>
          <p:nvPr/>
        </p:nvSpPr>
        <p:spPr>
          <a:xfrm>
            <a:off x="3977640" y="376"/>
            <a:ext cx="17145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227368376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028700" y="685800"/>
            <a:ext cx="7200900" cy="1485900"/>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1028700" y="2286000"/>
            <a:ext cx="7200900" cy="3581400"/>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042987" y="6453386"/>
            <a:ext cx="903429" cy="404614"/>
          </a:xfrm>
          <a:prstGeom prst="rect">
            <a:avLst/>
          </a:prstGeom>
        </p:spPr>
        <p:txBody>
          <a:bodyPr vert="horz" lIns="91440" tIns="45720" rIns="91440" bIns="45720" rtlCol="0" anchor="ctr"/>
          <a:lstStyle>
            <a:lvl1pPr algn="l">
              <a:defRPr sz="1000" baseline="0">
                <a:solidFill>
                  <a:schemeClr val="tx2"/>
                </a:solidFill>
              </a:defRPr>
            </a:lvl1pPr>
          </a:lstStyle>
          <a:p>
            <a:fld id="{A4C94E6E-DDC0-400E-920B-64812A2E1835}" type="datetimeFigureOut">
              <a:rPr lang="en-US" smtClean="0"/>
              <a:t>2/9/2017</a:t>
            </a:fld>
            <a:endParaRPr lang="en-US"/>
          </a:p>
        </p:txBody>
      </p:sp>
      <p:sp>
        <p:nvSpPr>
          <p:cNvPr id="5" name="Footer Placeholder 4"/>
          <p:cNvSpPr>
            <a:spLocks noGrp="1"/>
          </p:cNvSpPr>
          <p:nvPr>
            <p:ph type="ftr" sz="quarter" idx="3"/>
          </p:nvPr>
        </p:nvSpPr>
        <p:spPr>
          <a:xfrm>
            <a:off x="2170173" y="6453386"/>
            <a:ext cx="4710623" cy="404614"/>
          </a:xfrm>
          <a:prstGeom prst="rect">
            <a:avLst/>
          </a:prstGeom>
        </p:spPr>
        <p:txBody>
          <a:bodyPr vert="horz" lIns="91440" tIns="45720" rIns="91440" bIns="45720" rtlCol="0" anchor="ctr"/>
          <a:lstStyle>
            <a:lvl1pPr algn="l">
              <a:defRPr sz="1000" baseline="0">
                <a:solidFill>
                  <a:schemeClr val="tx2"/>
                </a:solidFill>
              </a:defRPr>
            </a:lvl1pPr>
          </a:lstStyle>
          <a:p>
            <a:endParaRPr lang="en-US"/>
          </a:p>
        </p:txBody>
      </p:sp>
      <p:sp>
        <p:nvSpPr>
          <p:cNvPr id="6" name="Slide Number Placeholder 5"/>
          <p:cNvSpPr>
            <a:spLocks noGrp="1"/>
          </p:cNvSpPr>
          <p:nvPr>
            <p:ph type="sldNum" sz="quarter" idx="4"/>
          </p:nvPr>
        </p:nvSpPr>
        <p:spPr>
          <a:xfrm>
            <a:off x="7104552" y="6453386"/>
            <a:ext cx="1197219" cy="404614"/>
          </a:xfrm>
          <a:prstGeom prst="rect">
            <a:avLst/>
          </a:prstGeom>
        </p:spPr>
        <p:txBody>
          <a:bodyPr vert="horz" lIns="91440" tIns="45720" rIns="91440" bIns="45720" rtlCol="0" anchor="ctr"/>
          <a:lstStyle>
            <a:lvl1pPr algn="r">
              <a:defRPr sz="1000" baseline="0">
                <a:solidFill>
                  <a:schemeClr val="tx2"/>
                </a:solidFill>
              </a:defRPr>
            </a:lvl1pPr>
          </a:lstStyle>
          <a:p>
            <a:fld id="{BFEC8092-DD66-41AC-8553-A3A28CC317A5}" type="slidenum">
              <a:rPr lang="en-US" smtClean="0"/>
              <a:t>‹#›</a:t>
            </a:fld>
            <a:endParaRPr lang="en-US"/>
          </a:p>
        </p:txBody>
      </p:sp>
      <p:sp>
        <p:nvSpPr>
          <p:cNvPr id="9" name="Rectangle 8"/>
          <p:cNvSpPr/>
          <p:nvPr/>
        </p:nvSpPr>
        <p:spPr>
          <a:xfrm>
            <a:off x="358571" y="376"/>
            <a:ext cx="17145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title="Side bar"/>
          <p:cNvSpPr/>
          <p:nvPr/>
        </p:nvSpPr>
        <p:spPr>
          <a:xfrm>
            <a:off x="358571" y="376"/>
            <a:ext cx="17145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515430870"/>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l" defTabSz="685800" rtl="0" eaLnBrk="1" latinLnBrk="0" hangingPunct="1">
        <a:lnSpc>
          <a:spcPct val="89000"/>
        </a:lnSpc>
        <a:spcBef>
          <a:spcPct val="0"/>
        </a:spcBef>
        <a:buNone/>
        <a:defRPr sz="4400" kern="1200" baseline="0">
          <a:solidFill>
            <a:schemeClr val="tx2"/>
          </a:solidFill>
          <a:latin typeface="+mj-lt"/>
          <a:ea typeface="+mj-ea"/>
          <a:cs typeface="+mj-cs"/>
        </a:defRPr>
      </a:lvl1pPr>
    </p:titleStyle>
    <p:bodyStyle>
      <a:lvl1pPr marL="384048" indent="-384048" algn="l" defTabSz="685800" rtl="0" eaLnBrk="1" latinLnBrk="0" hangingPunct="1">
        <a:lnSpc>
          <a:spcPct val="94000"/>
        </a:lnSpc>
        <a:spcBef>
          <a:spcPts val="1000"/>
        </a:spcBef>
        <a:spcAft>
          <a:spcPts val="200"/>
        </a:spcAft>
        <a:buFont typeface="Franklin Gothic Book" panose="020B0503020102020204" pitchFamily="34" charset="0"/>
        <a:buChar char="■"/>
        <a:defRPr sz="2000" kern="1200" baseline="0">
          <a:solidFill>
            <a:schemeClr val="tx2"/>
          </a:solidFill>
          <a:latin typeface="+mn-lt"/>
          <a:ea typeface="+mn-ea"/>
          <a:cs typeface="+mn-cs"/>
        </a:defRPr>
      </a:lvl1pPr>
      <a:lvl2pPr marL="914400" indent="-384048" algn="l" defTabSz="685800" rtl="0" eaLnBrk="1" latinLnBrk="0" hangingPunct="1">
        <a:lnSpc>
          <a:spcPct val="94000"/>
        </a:lnSpc>
        <a:spcBef>
          <a:spcPts val="500"/>
        </a:spcBef>
        <a:spcAft>
          <a:spcPts val="200"/>
        </a:spcAft>
        <a:buFont typeface="Franklin Gothic Book" panose="020B0503020102020204" pitchFamily="34" charset="0"/>
        <a:buChar char="–"/>
        <a:defRPr sz="2000" i="1" kern="1200" baseline="0">
          <a:solidFill>
            <a:schemeClr val="tx2"/>
          </a:solidFill>
          <a:latin typeface="+mn-lt"/>
          <a:ea typeface="+mn-ea"/>
          <a:cs typeface="+mn-cs"/>
        </a:defRPr>
      </a:lvl2pPr>
      <a:lvl3pPr marL="1371600" indent="-384048" algn="l" defTabSz="685800" rtl="0" eaLnBrk="1" latinLnBrk="0" hangingPunct="1">
        <a:lnSpc>
          <a:spcPct val="94000"/>
        </a:lnSpc>
        <a:spcBef>
          <a:spcPts val="500"/>
        </a:spcBef>
        <a:spcAft>
          <a:spcPts val="200"/>
        </a:spcAft>
        <a:buFont typeface="Franklin Gothic Book" panose="020B0503020102020204" pitchFamily="34" charset="0"/>
        <a:buChar char="■"/>
        <a:defRPr sz="1800" kern="1200" baseline="0">
          <a:solidFill>
            <a:schemeClr val="tx2"/>
          </a:solidFill>
          <a:latin typeface="+mn-lt"/>
          <a:ea typeface="+mn-ea"/>
          <a:cs typeface="+mn-cs"/>
        </a:defRPr>
      </a:lvl3pPr>
      <a:lvl4pPr marL="1828800" indent="-384048" algn="l" defTabSz="685800" rtl="0" eaLnBrk="1" latinLnBrk="0" hangingPunct="1">
        <a:lnSpc>
          <a:spcPct val="94000"/>
        </a:lnSpc>
        <a:spcBef>
          <a:spcPts val="500"/>
        </a:spcBef>
        <a:spcAft>
          <a:spcPts val="200"/>
        </a:spcAft>
        <a:buFont typeface="Franklin Gothic Book" panose="020B0503020102020204" pitchFamily="34" charset="0"/>
        <a:buChar char="–"/>
        <a:defRPr sz="1800" i="1" kern="1200" baseline="0">
          <a:solidFill>
            <a:schemeClr val="tx2"/>
          </a:solidFill>
          <a:latin typeface="+mn-lt"/>
          <a:ea typeface="+mn-ea"/>
          <a:cs typeface="+mn-cs"/>
        </a:defRPr>
      </a:lvl4pPr>
      <a:lvl5pPr marL="2286000" indent="-384048" algn="l" defTabSz="685800" rtl="0" eaLnBrk="1" latinLnBrk="0" hangingPunct="1">
        <a:lnSpc>
          <a:spcPct val="94000"/>
        </a:lnSpc>
        <a:spcBef>
          <a:spcPts val="500"/>
        </a:spcBef>
        <a:spcAft>
          <a:spcPts val="200"/>
        </a:spcAft>
        <a:buFont typeface="Franklin Gothic Book" panose="020B0503020102020204" pitchFamily="34" charset="0"/>
        <a:buChar char="■"/>
        <a:defRPr sz="1600" kern="1200" baseline="0">
          <a:solidFill>
            <a:schemeClr val="tx2"/>
          </a:solidFill>
          <a:latin typeface="+mn-lt"/>
          <a:ea typeface="+mn-ea"/>
          <a:cs typeface="+mn-cs"/>
        </a:defRPr>
      </a:lvl5pPr>
      <a:lvl6pPr marL="2743200" indent="-384048" algn="l" defTabSz="685800" rtl="0" eaLnBrk="1" latinLnBrk="0" hangingPunct="1">
        <a:lnSpc>
          <a:spcPct val="94000"/>
        </a:lnSpc>
        <a:spcBef>
          <a:spcPts val="500"/>
        </a:spcBef>
        <a:spcAft>
          <a:spcPts val="200"/>
        </a:spcAft>
        <a:buFont typeface="Franklin Gothic Book" panose="020B0503020102020204" pitchFamily="34" charset="0"/>
        <a:buChar char="–"/>
        <a:defRPr sz="1600" i="1" kern="1200" baseline="0">
          <a:solidFill>
            <a:schemeClr val="tx2"/>
          </a:solidFill>
          <a:latin typeface="+mn-lt"/>
          <a:ea typeface="+mn-ea"/>
          <a:cs typeface="+mn-cs"/>
        </a:defRPr>
      </a:lvl6pPr>
      <a:lvl7pPr marL="3200400" indent="-384048" algn="l" defTabSz="685800" rtl="0" eaLnBrk="1" latinLnBrk="0" hangingPunct="1">
        <a:lnSpc>
          <a:spcPct val="94000"/>
        </a:lnSpc>
        <a:spcBef>
          <a:spcPts val="500"/>
        </a:spcBef>
        <a:spcAft>
          <a:spcPts val="200"/>
        </a:spcAft>
        <a:buFont typeface="Franklin Gothic Book" panose="020B0503020102020204" pitchFamily="34" charset="0"/>
        <a:buChar char="■"/>
        <a:defRPr sz="1400" kern="1200" baseline="0">
          <a:solidFill>
            <a:schemeClr val="tx2"/>
          </a:solidFill>
          <a:latin typeface="+mn-lt"/>
          <a:ea typeface="+mn-ea"/>
          <a:cs typeface="+mn-cs"/>
        </a:defRPr>
      </a:lvl7pPr>
      <a:lvl8pPr marL="3657600" indent="-384048" algn="l" defTabSz="685800" rtl="0" eaLnBrk="1" latinLnBrk="0" hangingPunct="1">
        <a:lnSpc>
          <a:spcPct val="94000"/>
        </a:lnSpc>
        <a:spcBef>
          <a:spcPts val="500"/>
        </a:spcBef>
        <a:spcAft>
          <a:spcPts val="200"/>
        </a:spcAft>
        <a:buFont typeface="Franklin Gothic Book" panose="020B0503020102020204" pitchFamily="34" charset="0"/>
        <a:buChar char="–"/>
        <a:defRPr sz="1400" i="1" kern="1200" baseline="0">
          <a:solidFill>
            <a:schemeClr val="tx2"/>
          </a:solidFill>
          <a:latin typeface="+mn-lt"/>
          <a:ea typeface="+mn-ea"/>
          <a:cs typeface="+mn-cs"/>
        </a:defRPr>
      </a:lvl8pPr>
      <a:lvl9pPr marL="4114800" indent="-384048" algn="l" defTabSz="685800" rtl="0" eaLnBrk="1" latinLnBrk="0" hangingPunct="1">
        <a:lnSpc>
          <a:spcPct val="94000"/>
        </a:lnSpc>
        <a:spcBef>
          <a:spcPts val="500"/>
        </a:spcBef>
        <a:spcAft>
          <a:spcPts val="200"/>
        </a:spcAft>
        <a:buFont typeface="Franklin Gothic Book" panose="020B0503020102020204" pitchFamily="34" charset="0"/>
        <a:buChar char="■"/>
        <a:defRPr sz="1400" kern="1200" baseline="0">
          <a:solidFill>
            <a:schemeClr val="tx2"/>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pos="6912">
          <p15:clr>
            <a:srgbClr val="F26B43"/>
          </p15:clr>
        </p15:guide>
        <p15:guide id="2" pos="936">
          <p15:clr>
            <a:srgbClr val="F26B43"/>
          </p15:clr>
        </p15:guide>
        <p15:guide id="3" pos="864">
          <p15:clr>
            <a:srgbClr val="F26B43"/>
          </p15:clr>
        </p15:guide>
        <p15:guide id="0" orient="horz" pos="1368">
          <p15:clr>
            <a:srgbClr val="F26B43"/>
          </p15:clr>
        </p15:guide>
        <p15:guide id="4" orient="horz" pos="1440">
          <p15:clr>
            <a:srgbClr val="F26B43"/>
          </p15:clr>
        </p15:guide>
        <p15:guide id="5" orient="horz" pos="3696">
          <p15:clr>
            <a:srgbClr val="F26B43"/>
          </p15:clr>
        </p15:guide>
        <p15:guide id="6" orient="horz" pos="432">
          <p15:clr>
            <a:srgbClr val="F26B43"/>
          </p15:clr>
        </p15:guide>
        <p15:guide id="7" orient="horz" pos="1512">
          <p15:clr>
            <a:srgbClr val="F26B43"/>
          </p15:clr>
        </p15:guide>
        <p15:guide id="8" pos="5184">
          <p15:clr>
            <a:srgbClr val="F26B43"/>
          </p15:clr>
        </p15:guide>
        <p15:guide id="9" pos="702">
          <p15:clr>
            <a:srgbClr val="F26B43"/>
          </p15:clr>
        </p15:guide>
        <p15:guide id="10" pos="648">
          <p15:clr>
            <a:srgbClr val="F26B43"/>
          </p15:clr>
        </p15:guide>
      </p15:sldGuideLst>
    </p:ext>
  </p:extLst>
</p:sldMaster>
</file>

<file path=ppt/slides/_rels/slide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3" Type="http://schemas.openxmlformats.org/officeDocument/2006/relationships/hyperlink" Target="https://www.youtube.com/watch?v=A6kEHSNunlI" TargetMode="External"/><Relationship Id="rId2" Type="http://schemas.openxmlformats.org/officeDocument/2006/relationships/slideLayout" Target="../slideLayouts/slideLayout2.xml"/><Relationship Id="rId1" Type="http://schemas.openxmlformats.org/officeDocument/2006/relationships/video" Target="https://www.youtube.com/embed/5IVoUvM2HuY" TargetMode="External"/><Relationship Id="rId4" Type="http://schemas.openxmlformats.org/officeDocument/2006/relationships/image" Target="../media/image4.jpeg"/></Relationships>
</file>

<file path=ppt/slides/_rels/slide15.xml.rels><?xml version="1.0" encoding="UTF-8" standalone="yes"?>
<Relationships xmlns="http://schemas.openxmlformats.org/package/2006/relationships"><Relationship Id="rId3" Type="http://schemas.openxmlformats.org/officeDocument/2006/relationships/hyperlink" Target="https://www.hudexchange.info/resource/5138/ending-youth-homelessness-a-guidebook-series" TargetMode="External"/><Relationship Id="rId2" Type="http://schemas.openxmlformats.org/officeDocument/2006/relationships/hyperlink" Target="https://www.hudexchange.info/homelessness-assistance/resources-for-homeless-youth" TargetMode="External"/><Relationship Id="rId1" Type="http://schemas.openxmlformats.org/officeDocument/2006/relationships/slideLayout" Target="../slideLayouts/slideLayout2.xml"/><Relationship Id="rId4" Type="http://schemas.openxmlformats.org/officeDocument/2006/relationships/hyperlink" Target="https://www.acf.hhs.gov/fysb" TargetMode="External"/></Relationships>
</file>

<file path=ppt/slides/_rels/slide16.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hyperlink" Target="https://www.youtube.com/watch?v=dlYoPfer9Lw" TargetMode="Externa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hyperlink" Target="https://public.tableau.com/views/YouthHomelessnessintheBOSBytheNumbers/Story1?:embed=y&amp;:display_count=yes" TargetMode="External"/><Relationship Id="rId1" Type="http://schemas.openxmlformats.org/officeDocument/2006/relationships/slideLayout" Target="../slideLayouts/slideLayout2.xml"/><Relationship Id="rId4" Type="http://schemas.microsoft.com/office/2007/relationships/hdphoto" Target="../media/hdphoto2.wdp"/></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213485" y="609600"/>
            <a:ext cx="7406640" cy="1752600"/>
          </a:xfrm>
        </p:spPr>
        <p:txBody>
          <a:bodyPr>
            <a:normAutofit/>
          </a:bodyPr>
          <a:lstStyle/>
          <a:p>
            <a:pPr marL="27432" lvl="0">
              <a:spcBef>
                <a:spcPts val="600"/>
              </a:spcBef>
              <a:buClr>
                <a:srgbClr val="797B7E"/>
              </a:buClr>
              <a:buSzPct val="80000"/>
            </a:pPr>
            <a:r>
              <a:rPr lang="en-US" sz="4400" b="1" dirty="0">
                <a:solidFill>
                  <a:srgbClr val="434342">
                    <a:shade val="30000"/>
                    <a:satMod val="150000"/>
                  </a:srgbClr>
                </a:solidFill>
                <a:effectLst/>
                <a:latin typeface="Rockwell Condensed" panose="02060603050405020104" pitchFamily="18" charset="0"/>
                <a:ea typeface="+mn-ea"/>
                <a:cs typeface="+mn-cs"/>
              </a:rPr>
              <a:t>Understanding and Working with Youth</a:t>
            </a:r>
          </a:p>
        </p:txBody>
      </p:sp>
      <p:sp>
        <p:nvSpPr>
          <p:cNvPr id="3" name="Subtitle 2"/>
          <p:cNvSpPr>
            <a:spLocks noGrp="1"/>
          </p:cNvSpPr>
          <p:nvPr>
            <p:ph type="subTitle" idx="1"/>
          </p:nvPr>
        </p:nvSpPr>
        <p:spPr>
          <a:xfrm>
            <a:off x="1752600" y="2362200"/>
            <a:ext cx="6858000" cy="3886200"/>
          </a:xfrm>
        </p:spPr>
        <p:txBody>
          <a:bodyPr>
            <a:normAutofit/>
          </a:bodyPr>
          <a:lstStyle/>
          <a:p>
            <a:endParaRPr lang="en-US" sz="4400" dirty="0"/>
          </a:p>
          <a:p>
            <a:endParaRPr lang="en-US" sz="4400" dirty="0"/>
          </a:p>
        </p:txBody>
      </p:sp>
      <p:pic>
        <p:nvPicPr>
          <p:cNvPr id="4" name="Picture 3" descr="National Alliance to End &lt;strong&gt;Homelessness&lt;/strong&gt;: &lt;strong&gt;Homeless&lt;/strong&gt; &lt;strong&gt;Youth&lt;/strong&gt; Count (And ..."/>
          <p:cNvPicPr>
            <a:picLocks noChangeAspect="1"/>
          </p:cNvPicPr>
          <p:nvPr/>
        </p:nvPicPr>
        <p:blipFill>
          <a:blip r:embed="rId2">
            <a:extLst>
              <a:ext uri="{BEBA8EAE-BF5A-486C-A8C5-ECC9F3942E4B}">
                <a14:imgProps xmlns:a14="http://schemas.microsoft.com/office/drawing/2010/main">
                  <a14:imgLayer r:embed="rId3">
                    <a14:imgEffect>
                      <a14:saturation sat="0"/>
                    </a14:imgEffect>
                  </a14:imgLayer>
                </a14:imgProps>
              </a:ext>
              <a:ext uri="{28A0092B-C50C-407E-A947-70E740481C1C}">
                <a14:useLocalDpi xmlns:a14="http://schemas.microsoft.com/office/drawing/2010/main" val="0"/>
              </a:ext>
            </a:extLst>
          </a:blip>
          <a:stretch>
            <a:fillRect/>
          </a:stretch>
        </p:blipFill>
        <p:spPr>
          <a:xfrm>
            <a:off x="2209800" y="2667000"/>
            <a:ext cx="5562600" cy="3124200"/>
          </a:xfrm>
          <a:prstGeom prst="rect">
            <a:avLst/>
          </a:prstGeom>
        </p:spPr>
      </p:pic>
    </p:spTree>
    <p:extLst>
      <p:ext uri="{BB962C8B-B14F-4D97-AF65-F5344CB8AC3E}">
        <p14:creationId xmlns:p14="http://schemas.microsoft.com/office/powerpoint/2010/main" val="152094886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28700" y="685800"/>
            <a:ext cx="7200900" cy="1066800"/>
          </a:xfrm>
        </p:spPr>
        <p:txBody>
          <a:bodyPr/>
          <a:lstStyle/>
          <a:p>
            <a:r>
              <a:rPr lang="en-US" dirty="0">
                <a:latin typeface="Rockwell Condensed" panose="02060603050405020104" pitchFamily="18" charset="0"/>
              </a:rPr>
              <a:t>Youth Homelessness in Wisconsin</a:t>
            </a:r>
          </a:p>
        </p:txBody>
      </p:sp>
      <p:sp>
        <p:nvSpPr>
          <p:cNvPr id="3" name="Content Placeholder 2"/>
          <p:cNvSpPr>
            <a:spLocks noGrp="1"/>
          </p:cNvSpPr>
          <p:nvPr>
            <p:ph idx="1"/>
          </p:nvPr>
        </p:nvSpPr>
        <p:spPr>
          <a:xfrm>
            <a:off x="1143000" y="1981200"/>
            <a:ext cx="7620000" cy="4648200"/>
          </a:xfrm>
        </p:spPr>
        <p:txBody>
          <a:bodyPr/>
          <a:lstStyle/>
          <a:p>
            <a:pPr marL="0" marR="0" indent="0">
              <a:spcBef>
                <a:spcPts val="0"/>
              </a:spcBef>
              <a:spcAft>
                <a:spcPts val="0"/>
              </a:spcAft>
              <a:buNone/>
            </a:pPr>
            <a:r>
              <a:rPr lang="en-US" sz="2800" dirty="0"/>
              <a:t>HMIS Aggregate counts 10/1/2015 - 9/30/2016</a:t>
            </a:r>
          </a:p>
          <a:p>
            <a:pPr marL="0" marR="0" indent="0">
              <a:spcBef>
                <a:spcPts val="0"/>
              </a:spcBef>
              <a:spcAft>
                <a:spcPts val="0"/>
              </a:spcAft>
              <a:buNone/>
            </a:pPr>
            <a:r>
              <a:rPr lang="en-US" sz="3000" dirty="0"/>
              <a:t> </a:t>
            </a:r>
          </a:p>
          <a:p>
            <a:pPr marL="0" marR="0" indent="0">
              <a:spcBef>
                <a:spcPts val="0"/>
              </a:spcBef>
              <a:spcAft>
                <a:spcPts val="0"/>
              </a:spcAft>
              <a:buNone/>
            </a:pPr>
            <a:endParaRPr lang="en-US" sz="3000" dirty="0"/>
          </a:p>
          <a:p>
            <a:pPr marL="0" marR="0">
              <a:spcBef>
                <a:spcPts val="0"/>
              </a:spcBef>
              <a:spcAft>
                <a:spcPts val="0"/>
              </a:spcAft>
            </a:pPr>
            <a:r>
              <a:rPr lang="en-US" sz="3000" dirty="0"/>
              <a:t>Count of Youth 18-21</a:t>
            </a:r>
          </a:p>
          <a:p>
            <a:pPr marL="0" marR="0" indent="0">
              <a:spcBef>
                <a:spcPts val="0"/>
              </a:spcBef>
              <a:spcAft>
                <a:spcPts val="0"/>
              </a:spcAft>
              <a:buNone/>
            </a:pPr>
            <a:r>
              <a:rPr lang="en-US" sz="3000" dirty="0"/>
              <a:t>    		~BOS ES, TH, SH: </a:t>
            </a:r>
            <a:r>
              <a:rPr lang="en-US" sz="3600" b="1" dirty="0"/>
              <a:t>768</a:t>
            </a:r>
            <a:endParaRPr lang="en-US" sz="3000" b="1" dirty="0"/>
          </a:p>
          <a:p>
            <a:pPr marL="0" marR="0" indent="0">
              <a:spcBef>
                <a:spcPts val="0"/>
              </a:spcBef>
              <a:spcAft>
                <a:spcPts val="0"/>
              </a:spcAft>
              <a:buNone/>
            </a:pPr>
            <a:endParaRPr lang="en-US" sz="3000" dirty="0"/>
          </a:p>
          <a:p>
            <a:pPr marL="0" marR="0">
              <a:spcBef>
                <a:spcPts val="0"/>
              </a:spcBef>
              <a:spcAft>
                <a:spcPts val="0"/>
              </a:spcAft>
            </a:pPr>
            <a:r>
              <a:rPr lang="en-US" sz="3000" dirty="0"/>
              <a:t>Count of Youth 18-24</a:t>
            </a:r>
          </a:p>
          <a:p>
            <a:pPr marL="0" marR="0" indent="0">
              <a:spcBef>
                <a:spcPts val="0"/>
              </a:spcBef>
              <a:spcAft>
                <a:spcPts val="0"/>
              </a:spcAft>
              <a:buNone/>
            </a:pPr>
            <a:r>
              <a:rPr lang="en-US" sz="3000" dirty="0"/>
              <a:t>   		 ~BOS ES, TH, SH: </a:t>
            </a:r>
            <a:r>
              <a:rPr lang="en-US" sz="3600" b="1" dirty="0"/>
              <a:t>1459</a:t>
            </a:r>
            <a:endParaRPr lang="en-US" sz="3000" b="1" dirty="0"/>
          </a:p>
        </p:txBody>
      </p:sp>
    </p:spTree>
    <p:extLst>
      <p:ext uri="{BB962C8B-B14F-4D97-AF65-F5344CB8AC3E}">
        <p14:creationId xmlns:p14="http://schemas.microsoft.com/office/powerpoint/2010/main" val="409562498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drape"/>
      </p:transition>
    </mc:Choice>
    <mc:Fallback xmlns="">
      <p:transition spd="slow">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28700" y="533400"/>
            <a:ext cx="7200900" cy="990600"/>
          </a:xfrm>
        </p:spPr>
        <p:txBody>
          <a:bodyPr/>
          <a:lstStyle/>
          <a:p>
            <a:r>
              <a:rPr lang="en-US" dirty="0">
                <a:latin typeface="Rockwell Condensed" panose="02060603050405020104" pitchFamily="18" charset="0"/>
              </a:rPr>
              <a:t>HUD EXCHANGE</a:t>
            </a:r>
          </a:p>
        </p:txBody>
      </p:sp>
      <p:sp>
        <p:nvSpPr>
          <p:cNvPr id="3" name="Content Placeholder 2"/>
          <p:cNvSpPr>
            <a:spLocks noGrp="1"/>
          </p:cNvSpPr>
          <p:nvPr>
            <p:ph idx="1"/>
          </p:nvPr>
        </p:nvSpPr>
        <p:spPr>
          <a:xfrm>
            <a:off x="1028700" y="1676400"/>
            <a:ext cx="7200900" cy="5105400"/>
          </a:xfrm>
        </p:spPr>
        <p:txBody>
          <a:bodyPr>
            <a:noAutofit/>
          </a:bodyPr>
          <a:lstStyle/>
          <a:p>
            <a:pPr marL="82296" indent="0">
              <a:buNone/>
            </a:pPr>
            <a:r>
              <a:rPr lang="en-US" sz="2400" i="1" dirty="0"/>
              <a:t>“Youth have unique developmental needs and our approach to youth homelessness has to do a better job taking these into account.”</a:t>
            </a:r>
          </a:p>
          <a:p>
            <a:pPr marL="82296" indent="0">
              <a:buNone/>
            </a:pPr>
            <a:r>
              <a:rPr lang="en-US" sz="2400" i="1" dirty="0"/>
              <a:t>“Nobody, including youth, should ever have to sleep in an unsheltered location or in a place where they are being abused or trafficked or fearful of abuse. Any youth facing those circumstances should be able to access emergency shelter, and the documentation required for them to do so should be straightforward and place as little burden on youth as possible.”</a:t>
            </a:r>
          </a:p>
          <a:p>
            <a:pPr marL="987552" lvl="2" indent="0">
              <a:buNone/>
            </a:pPr>
            <a:endParaRPr lang="en-US" sz="1600" i="1" dirty="0"/>
          </a:p>
          <a:p>
            <a:pPr marL="82296" indent="0">
              <a:lnSpc>
                <a:spcPct val="100000"/>
              </a:lnSpc>
              <a:spcBef>
                <a:spcPts val="0"/>
              </a:spcBef>
              <a:spcAft>
                <a:spcPts val="0"/>
              </a:spcAft>
              <a:buNone/>
            </a:pPr>
            <a:r>
              <a:rPr lang="en-US" sz="2800" i="1" dirty="0"/>
              <a:t>			~ Anna Oliva October 14, 2014 </a:t>
            </a:r>
          </a:p>
          <a:p>
            <a:pPr marL="82296" indent="0">
              <a:lnSpc>
                <a:spcPct val="100000"/>
              </a:lnSpc>
              <a:spcBef>
                <a:spcPts val="0"/>
              </a:spcBef>
              <a:spcAft>
                <a:spcPts val="0"/>
              </a:spcAft>
              <a:buNone/>
            </a:pPr>
            <a:r>
              <a:rPr lang="en-US" sz="2800" i="1" dirty="0"/>
              <a:t>		</a:t>
            </a:r>
            <a:r>
              <a:rPr lang="en-US" sz="1400" i="1" dirty="0"/>
              <a:t>		</a:t>
            </a:r>
            <a:r>
              <a:rPr lang="en-US" sz="1400" dirty="0"/>
              <a:t>HUD Deputy Assistant Secretary for Special Needs </a:t>
            </a:r>
            <a:endParaRPr lang="en-US" sz="1400" i="1" dirty="0"/>
          </a:p>
          <a:p>
            <a:pPr marL="1115568" lvl="4" indent="0">
              <a:buNone/>
            </a:pPr>
            <a:endParaRPr lang="en-US" sz="2800" i="1" dirty="0"/>
          </a:p>
        </p:txBody>
      </p:sp>
    </p:spTree>
    <p:extLst>
      <p:ext uri="{BB962C8B-B14F-4D97-AF65-F5344CB8AC3E}">
        <p14:creationId xmlns:p14="http://schemas.microsoft.com/office/powerpoint/2010/main" val="1257913041"/>
      </p:ext>
    </p:extLst>
  </p:cSld>
  <p:clrMapOvr>
    <a:masterClrMapping/>
  </p:clrMapOvr>
  <mc:AlternateContent xmlns:mc="http://schemas.openxmlformats.org/markup-compatibility/2006" xmlns:p14="http://schemas.microsoft.com/office/powerpoint/2010/main">
    <mc:Choice Requires="p14">
      <p:transition spd="slow" p14:dur="800">
        <p14:flythrough/>
      </p:transition>
    </mc:Choice>
    <mc:Fallback xmlns="">
      <p:transition spd="slow">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p:txBody>
          <a:bodyPr>
            <a:normAutofit/>
          </a:bodyPr>
          <a:lstStyle/>
          <a:p>
            <a:r>
              <a:rPr lang="en-US" altLang="en-US" sz="5400" b="1">
                <a:latin typeface="Times New Roman" pitchFamily="18" charset="0"/>
              </a:rPr>
              <a:t/>
            </a:r>
            <a:br>
              <a:rPr lang="en-US" altLang="en-US" sz="5400" b="1">
                <a:latin typeface="Times New Roman" pitchFamily="18" charset="0"/>
              </a:rPr>
            </a:br>
            <a:endParaRPr lang="en-US" altLang="en-US" sz="2800">
              <a:solidFill>
                <a:srgbClr val="CC9900"/>
              </a:solidFill>
            </a:endParaRPr>
          </a:p>
        </p:txBody>
      </p:sp>
      <p:sp>
        <p:nvSpPr>
          <p:cNvPr id="22545" name="Rectangle 17"/>
          <p:cNvSpPr>
            <a:spLocks noGrp="1" noChangeArrowheads="1"/>
          </p:cNvSpPr>
          <p:nvPr>
            <p:ph idx="1"/>
          </p:nvPr>
        </p:nvSpPr>
        <p:spPr>
          <a:xfrm>
            <a:off x="762000" y="228600"/>
            <a:ext cx="8305800" cy="6477000"/>
          </a:xfrm>
        </p:spPr>
        <p:txBody>
          <a:bodyPr>
            <a:normAutofit fontScale="77500" lnSpcReduction="20000"/>
          </a:bodyPr>
          <a:lstStyle/>
          <a:p>
            <a:pPr>
              <a:buFontTx/>
              <a:buNone/>
            </a:pPr>
            <a:r>
              <a:rPr lang="en-US" altLang="en-US" sz="5700" b="1" dirty="0">
                <a:latin typeface="Rockwell Condensed" panose="02060603050405020104" pitchFamily="18" charset="0"/>
              </a:rPr>
              <a:t>KHDS Assumptions:</a:t>
            </a:r>
            <a:endParaRPr lang="en-US" altLang="en-US" sz="2600" b="1" dirty="0">
              <a:latin typeface="Rockwell Condensed" panose="02060603050405020104" pitchFamily="18" charset="0"/>
            </a:endParaRPr>
          </a:p>
          <a:p>
            <a:pPr>
              <a:spcBef>
                <a:spcPts val="0"/>
              </a:spcBef>
              <a:buFontTx/>
              <a:buNone/>
            </a:pPr>
            <a:r>
              <a:rPr lang="en-US" altLang="en-US" sz="1600" b="1" dirty="0"/>
              <a:t>						</a:t>
            </a:r>
            <a:r>
              <a:rPr lang="en-US" altLang="en-US" sz="2600" b="1" dirty="0"/>
              <a:t>Teaching Family Model								Belonging Theory:</a:t>
            </a:r>
          </a:p>
          <a:p>
            <a:pPr>
              <a:spcBef>
                <a:spcPts val="0"/>
              </a:spcBef>
              <a:buFontTx/>
              <a:buNone/>
            </a:pPr>
            <a:r>
              <a:rPr lang="en-US" altLang="en-US" sz="2600" dirty="0"/>
              <a:t>						</a:t>
            </a:r>
            <a:r>
              <a:rPr lang="en-US" altLang="en-US" sz="2600" b="1" dirty="0"/>
              <a:t>Bowen Family Systems</a:t>
            </a:r>
          </a:p>
          <a:p>
            <a:pPr>
              <a:spcBef>
                <a:spcPts val="0"/>
              </a:spcBef>
              <a:buFontTx/>
              <a:buNone/>
            </a:pPr>
            <a:r>
              <a:rPr lang="en-US" altLang="en-US" sz="2600" b="1" dirty="0"/>
              <a:t>						Erickson’s Stages of Development</a:t>
            </a:r>
          </a:p>
          <a:p>
            <a:pPr>
              <a:buFontTx/>
              <a:buNone/>
            </a:pPr>
            <a:endParaRPr lang="en-US" altLang="en-US" sz="1600" b="1" dirty="0"/>
          </a:p>
          <a:p>
            <a:pPr>
              <a:buFontTx/>
              <a:buNone/>
            </a:pPr>
            <a:endParaRPr lang="en-US" altLang="en-US" sz="1600" b="1" dirty="0"/>
          </a:p>
          <a:p>
            <a:pPr>
              <a:buFontTx/>
              <a:buNone/>
            </a:pPr>
            <a:endParaRPr lang="en-US" altLang="en-US" sz="1600" b="1" dirty="0"/>
          </a:p>
          <a:p>
            <a:pPr>
              <a:buFontTx/>
              <a:buNone/>
            </a:pPr>
            <a:endParaRPr lang="en-US" altLang="en-US" sz="1600" b="1" dirty="0"/>
          </a:p>
          <a:p>
            <a:pPr>
              <a:buFontTx/>
              <a:buNone/>
            </a:pPr>
            <a:endParaRPr lang="en-US" altLang="en-US" sz="1600" b="1" dirty="0"/>
          </a:p>
          <a:p>
            <a:pPr>
              <a:buFontTx/>
              <a:buNone/>
            </a:pPr>
            <a:endParaRPr lang="en-US" altLang="en-US" sz="1600" b="1" dirty="0"/>
          </a:p>
          <a:p>
            <a:pPr>
              <a:buFontTx/>
              <a:buNone/>
            </a:pPr>
            <a:endParaRPr lang="en-US" altLang="en-US" sz="1600" b="1" dirty="0"/>
          </a:p>
          <a:p>
            <a:pPr>
              <a:buFontTx/>
              <a:buNone/>
            </a:pPr>
            <a:endParaRPr lang="en-US" altLang="en-US" sz="1600" b="1" dirty="0"/>
          </a:p>
          <a:p>
            <a:pPr>
              <a:buFontTx/>
              <a:buNone/>
            </a:pPr>
            <a:endParaRPr lang="en-US" altLang="en-US" sz="1600" b="1" dirty="0"/>
          </a:p>
          <a:p>
            <a:pPr>
              <a:buFontTx/>
              <a:buNone/>
            </a:pPr>
            <a:endParaRPr lang="en-US" altLang="en-US" sz="1600" b="1" dirty="0"/>
          </a:p>
          <a:p>
            <a:pPr>
              <a:buFontTx/>
              <a:buNone/>
            </a:pPr>
            <a:endParaRPr lang="en-US" altLang="en-US" sz="1600" b="1" dirty="0"/>
          </a:p>
          <a:p>
            <a:pPr algn="ctr">
              <a:buFontTx/>
              <a:buNone/>
            </a:pPr>
            <a:r>
              <a:rPr lang="en-US" altLang="en-US" sz="1600" b="1" dirty="0"/>
              <a:t>     </a:t>
            </a:r>
          </a:p>
          <a:p>
            <a:pPr algn="ctr">
              <a:buFontTx/>
              <a:buNone/>
            </a:pPr>
            <a:endParaRPr lang="en-US" altLang="en-US" sz="1600" b="1" dirty="0"/>
          </a:p>
          <a:p>
            <a:pPr algn="ctr">
              <a:buFontTx/>
              <a:buNone/>
            </a:pPr>
            <a:endParaRPr lang="en-US" altLang="en-US" sz="1600" b="1" dirty="0"/>
          </a:p>
          <a:p>
            <a:pPr>
              <a:buFontTx/>
              <a:buNone/>
            </a:pPr>
            <a:r>
              <a:rPr lang="en-US" altLang="en-US" sz="1600" b="1" dirty="0"/>
              <a:t>						</a:t>
            </a:r>
            <a:r>
              <a:rPr lang="en-US" altLang="en-US" sz="4000" b="1" dirty="0"/>
              <a:t>	</a:t>
            </a:r>
          </a:p>
          <a:p>
            <a:pPr>
              <a:buFontTx/>
              <a:buNone/>
            </a:pPr>
            <a:r>
              <a:rPr lang="en-US" altLang="en-US" dirty="0"/>
              <a:t>               </a:t>
            </a:r>
          </a:p>
        </p:txBody>
      </p:sp>
      <p:sp>
        <p:nvSpPr>
          <p:cNvPr id="22532" name="Text Box 4"/>
          <p:cNvSpPr txBox="1">
            <a:spLocks noChangeArrowheads="1"/>
          </p:cNvSpPr>
          <p:nvPr/>
        </p:nvSpPr>
        <p:spPr bwMode="auto">
          <a:xfrm flipV="1">
            <a:off x="1752600" y="5276285"/>
            <a:ext cx="5638800" cy="376238"/>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rot="10800000">
            <a:spAutoFit/>
          </a:bodyPr>
          <a:lstStyle/>
          <a:p>
            <a:endParaRPr lang="en-US" altLang="en-US">
              <a:solidFill>
                <a:srgbClr val="000000"/>
              </a:solidFill>
            </a:endParaRPr>
          </a:p>
        </p:txBody>
      </p:sp>
      <p:sp>
        <p:nvSpPr>
          <p:cNvPr id="22533" name="Text Box 5"/>
          <p:cNvSpPr txBox="1">
            <a:spLocks noChangeArrowheads="1"/>
          </p:cNvSpPr>
          <p:nvPr/>
        </p:nvSpPr>
        <p:spPr bwMode="auto">
          <a:xfrm flipV="1">
            <a:off x="1752600" y="4817146"/>
            <a:ext cx="5638800" cy="376238"/>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rot="10800000">
            <a:spAutoFit/>
          </a:bodyPr>
          <a:lstStyle/>
          <a:p>
            <a:endParaRPr lang="en-US" altLang="en-US">
              <a:solidFill>
                <a:srgbClr val="000000"/>
              </a:solidFill>
            </a:endParaRPr>
          </a:p>
        </p:txBody>
      </p:sp>
      <p:sp>
        <p:nvSpPr>
          <p:cNvPr id="22534" name="Text Box 6"/>
          <p:cNvSpPr txBox="1">
            <a:spLocks noChangeArrowheads="1"/>
          </p:cNvSpPr>
          <p:nvPr/>
        </p:nvSpPr>
        <p:spPr bwMode="auto">
          <a:xfrm flipV="1">
            <a:off x="1752600" y="4344988"/>
            <a:ext cx="5638800" cy="376237"/>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rot="10800000">
            <a:spAutoFit/>
          </a:bodyPr>
          <a:lstStyle/>
          <a:p>
            <a:endParaRPr lang="en-US" altLang="en-US">
              <a:solidFill>
                <a:srgbClr val="000000"/>
              </a:solidFill>
            </a:endParaRPr>
          </a:p>
        </p:txBody>
      </p:sp>
      <p:sp>
        <p:nvSpPr>
          <p:cNvPr id="22535" name="Text Box 7"/>
          <p:cNvSpPr txBox="1">
            <a:spLocks noChangeArrowheads="1"/>
          </p:cNvSpPr>
          <p:nvPr/>
        </p:nvSpPr>
        <p:spPr bwMode="auto">
          <a:xfrm flipV="1">
            <a:off x="1752600" y="3886200"/>
            <a:ext cx="5638800" cy="376238"/>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rot="10800000">
            <a:spAutoFit/>
          </a:bodyPr>
          <a:lstStyle/>
          <a:p>
            <a:endParaRPr lang="en-US" altLang="en-US">
              <a:solidFill>
                <a:srgbClr val="000000"/>
              </a:solidFill>
            </a:endParaRPr>
          </a:p>
        </p:txBody>
      </p:sp>
      <p:sp>
        <p:nvSpPr>
          <p:cNvPr id="22536" name="Text Box 8"/>
          <p:cNvSpPr txBox="1">
            <a:spLocks noChangeArrowheads="1"/>
          </p:cNvSpPr>
          <p:nvPr/>
        </p:nvSpPr>
        <p:spPr bwMode="auto">
          <a:xfrm flipV="1">
            <a:off x="1752600" y="3432175"/>
            <a:ext cx="5638800" cy="376238"/>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rot="10800000">
            <a:spAutoFit/>
          </a:bodyPr>
          <a:lstStyle/>
          <a:p>
            <a:endParaRPr lang="en-US" altLang="en-US" dirty="0">
              <a:solidFill>
                <a:srgbClr val="000000"/>
              </a:solidFill>
            </a:endParaRPr>
          </a:p>
        </p:txBody>
      </p:sp>
      <p:sp>
        <p:nvSpPr>
          <p:cNvPr id="22537" name="Text Box 9"/>
          <p:cNvSpPr txBox="1">
            <a:spLocks noChangeArrowheads="1"/>
          </p:cNvSpPr>
          <p:nvPr/>
        </p:nvSpPr>
        <p:spPr bwMode="auto">
          <a:xfrm flipV="1">
            <a:off x="1752600" y="2974975"/>
            <a:ext cx="5638800" cy="376238"/>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rot="10800000">
            <a:spAutoFit/>
          </a:bodyPr>
          <a:lstStyle/>
          <a:p>
            <a:endParaRPr lang="en-US" altLang="en-US">
              <a:solidFill>
                <a:srgbClr val="000000"/>
              </a:solidFill>
            </a:endParaRPr>
          </a:p>
        </p:txBody>
      </p:sp>
      <p:sp>
        <p:nvSpPr>
          <p:cNvPr id="22538" name="Text Box 10"/>
          <p:cNvSpPr txBox="1">
            <a:spLocks noChangeArrowheads="1"/>
          </p:cNvSpPr>
          <p:nvPr/>
        </p:nvSpPr>
        <p:spPr bwMode="auto">
          <a:xfrm flipV="1">
            <a:off x="1752600" y="2516188"/>
            <a:ext cx="5638800" cy="376237"/>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rot="10800000">
            <a:spAutoFit/>
          </a:bodyPr>
          <a:lstStyle/>
          <a:p>
            <a:endParaRPr lang="en-US" altLang="en-US">
              <a:solidFill>
                <a:srgbClr val="000000"/>
              </a:solidFill>
            </a:endParaRPr>
          </a:p>
        </p:txBody>
      </p:sp>
      <p:sp>
        <p:nvSpPr>
          <p:cNvPr id="22539" name="Text Box 11"/>
          <p:cNvSpPr txBox="1">
            <a:spLocks noChangeArrowheads="1"/>
          </p:cNvSpPr>
          <p:nvPr/>
        </p:nvSpPr>
        <p:spPr bwMode="auto">
          <a:xfrm flipV="1">
            <a:off x="1752600" y="2057400"/>
            <a:ext cx="5638800" cy="376238"/>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rot="10800000">
            <a:spAutoFit/>
          </a:bodyPr>
          <a:lstStyle/>
          <a:p>
            <a:endParaRPr lang="en-US" altLang="en-US" dirty="0">
              <a:solidFill>
                <a:srgbClr val="000000"/>
              </a:solidFill>
            </a:endParaRPr>
          </a:p>
        </p:txBody>
      </p:sp>
      <p:sp>
        <p:nvSpPr>
          <p:cNvPr id="22540" name="Line 12"/>
          <p:cNvSpPr>
            <a:spLocks noChangeShapeType="1"/>
          </p:cNvSpPr>
          <p:nvPr/>
        </p:nvSpPr>
        <p:spPr bwMode="auto">
          <a:xfrm>
            <a:off x="1752600" y="2133600"/>
            <a:ext cx="0" cy="35052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solidFill>
                <a:srgbClr val="000000"/>
              </a:solidFill>
            </a:endParaRPr>
          </a:p>
        </p:txBody>
      </p:sp>
      <p:sp>
        <p:nvSpPr>
          <p:cNvPr id="22541" name="Line 13"/>
          <p:cNvSpPr>
            <a:spLocks noChangeShapeType="1"/>
          </p:cNvSpPr>
          <p:nvPr/>
        </p:nvSpPr>
        <p:spPr bwMode="auto">
          <a:xfrm>
            <a:off x="7391400" y="2057400"/>
            <a:ext cx="0" cy="35814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solidFill>
                <a:srgbClr val="000000"/>
              </a:solidFill>
            </a:endParaRPr>
          </a:p>
        </p:txBody>
      </p:sp>
      <p:sp>
        <p:nvSpPr>
          <p:cNvPr id="22542" name="Oval 14"/>
          <p:cNvSpPr>
            <a:spLocks noChangeArrowheads="1"/>
          </p:cNvSpPr>
          <p:nvPr/>
        </p:nvSpPr>
        <p:spPr bwMode="auto">
          <a:xfrm>
            <a:off x="2438400" y="2057400"/>
            <a:ext cx="4267200" cy="3657600"/>
          </a:xfrm>
          <a:prstGeom prst="ellipse">
            <a:avLst/>
          </a:prstGeom>
          <a:gradFill rotWithShape="1">
            <a:gsLst>
              <a:gs pos="0">
                <a:srgbClr val="CC9900">
                  <a:gamma/>
                  <a:shade val="46275"/>
                  <a:invGamma/>
                </a:srgbClr>
              </a:gs>
              <a:gs pos="50000">
                <a:srgbClr val="CC9900"/>
              </a:gs>
              <a:gs pos="100000">
                <a:srgbClr val="CC9900">
                  <a:gamma/>
                  <a:shade val="46275"/>
                  <a:invGamma/>
                </a:srgbClr>
              </a:gs>
            </a:gsLst>
            <a:lin ang="5400000" scaled="1"/>
          </a:gra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lgn="l">
              <a:spcBef>
                <a:spcPct val="20000"/>
              </a:spcBef>
              <a:buChar char="•"/>
              <a:defRPr sz="2800">
                <a:solidFill>
                  <a:schemeClr val="tx1"/>
                </a:solidFill>
                <a:latin typeface="Arial" charset="0"/>
              </a:defRPr>
            </a:lvl1pPr>
            <a:lvl2pPr marL="742950" indent="-285750" algn="l">
              <a:spcBef>
                <a:spcPct val="20000"/>
              </a:spcBef>
              <a:buChar char="–"/>
              <a:defRPr sz="2400">
                <a:solidFill>
                  <a:schemeClr val="tx1"/>
                </a:solidFill>
                <a:latin typeface="Arial" charset="0"/>
              </a:defRPr>
            </a:lvl2pPr>
            <a:lvl3pPr marL="1143000" indent="-228600" algn="l">
              <a:spcBef>
                <a:spcPct val="20000"/>
              </a:spcBef>
              <a:buChar char="•"/>
              <a:defRPr sz="2000">
                <a:solidFill>
                  <a:schemeClr val="tx1"/>
                </a:solidFill>
                <a:latin typeface="Arial" charset="0"/>
              </a:defRPr>
            </a:lvl3pPr>
            <a:lvl4pPr marL="1600200" indent="-228600" algn="l">
              <a:spcBef>
                <a:spcPct val="20000"/>
              </a:spcBef>
              <a:buChar char="–"/>
              <a:defRPr>
                <a:solidFill>
                  <a:schemeClr val="tx1"/>
                </a:solidFill>
                <a:latin typeface="Arial" charset="0"/>
              </a:defRPr>
            </a:lvl4pPr>
            <a:lvl5pPr marL="2057400" indent="-228600" algn="l">
              <a:spcBef>
                <a:spcPct val="20000"/>
              </a:spcBef>
              <a:buChar char="»"/>
              <a:defRPr>
                <a:solidFill>
                  <a:schemeClr val="tx1"/>
                </a:solidFill>
                <a:latin typeface="Arial" charset="0"/>
              </a:defRPr>
            </a:lvl5pPr>
            <a:lvl6pPr marL="2514600" indent="-228600" fontAlgn="base">
              <a:spcBef>
                <a:spcPct val="20000"/>
              </a:spcBef>
              <a:spcAft>
                <a:spcPct val="0"/>
              </a:spcAft>
              <a:buChar char="»"/>
              <a:defRPr>
                <a:solidFill>
                  <a:schemeClr val="tx1"/>
                </a:solidFill>
                <a:latin typeface="Arial" charset="0"/>
              </a:defRPr>
            </a:lvl6pPr>
            <a:lvl7pPr marL="2971800" indent="-228600" fontAlgn="base">
              <a:spcBef>
                <a:spcPct val="20000"/>
              </a:spcBef>
              <a:spcAft>
                <a:spcPct val="0"/>
              </a:spcAft>
              <a:buChar char="»"/>
              <a:defRPr>
                <a:solidFill>
                  <a:schemeClr val="tx1"/>
                </a:solidFill>
                <a:latin typeface="Arial" charset="0"/>
              </a:defRPr>
            </a:lvl7pPr>
            <a:lvl8pPr marL="3429000" indent="-228600" fontAlgn="base">
              <a:spcBef>
                <a:spcPct val="20000"/>
              </a:spcBef>
              <a:spcAft>
                <a:spcPct val="0"/>
              </a:spcAft>
              <a:buChar char="»"/>
              <a:defRPr>
                <a:solidFill>
                  <a:schemeClr val="tx1"/>
                </a:solidFill>
                <a:latin typeface="Arial" charset="0"/>
              </a:defRPr>
            </a:lvl8pPr>
            <a:lvl9pPr marL="3886200" indent="-228600" fontAlgn="base">
              <a:spcBef>
                <a:spcPct val="20000"/>
              </a:spcBef>
              <a:spcAft>
                <a:spcPct val="0"/>
              </a:spcAft>
              <a:buChar char="»"/>
              <a:defRPr>
                <a:solidFill>
                  <a:schemeClr val="tx1"/>
                </a:solidFill>
                <a:latin typeface="Arial" charset="0"/>
              </a:defRPr>
            </a:lvl9pPr>
          </a:lstStyle>
          <a:p>
            <a:pPr algn="ctr">
              <a:buFontTx/>
              <a:buNone/>
            </a:pPr>
            <a:endParaRPr lang="en-US" altLang="en-US" sz="1800" dirty="0">
              <a:solidFill>
                <a:srgbClr val="000000"/>
              </a:solidFill>
            </a:endParaRPr>
          </a:p>
          <a:p>
            <a:pPr algn="ctr">
              <a:buFontTx/>
              <a:buNone/>
            </a:pPr>
            <a:endParaRPr lang="en-US" altLang="en-US" sz="1800" dirty="0">
              <a:solidFill>
                <a:srgbClr val="000000"/>
              </a:solidFill>
            </a:endParaRPr>
          </a:p>
          <a:p>
            <a:pPr>
              <a:buFontTx/>
              <a:buNone/>
            </a:pPr>
            <a:r>
              <a:rPr lang="en-US" altLang="en-US" sz="1800" dirty="0">
                <a:solidFill>
                  <a:srgbClr val="000000"/>
                </a:solidFill>
              </a:rPr>
              <a:t>        </a:t>
            </a:r>
          </a:p>
          <a:p>
            <a:pPr>
              <a:buFontTx/>
              <a:buNone/>
            </a:pPr>
            <a:r>
              <a:rPr lang="en-US" altLang="en-US" sz="1800" dirty="0">
                <a:solidFill>
                  <a:srgbClr val="000000"/>
                </a:solidFill>
              </a:rPr>
              <a:t>           </a:t>
            </a:r>
          </a:p>
          <a:p>
            <a:pPr>
              <a:buFontTx/>
              <a:buNone/>
            </a:pPr>
            <a:endParaRPr lang="en-US" altLang="en-US" sz="1800" dirty="0">
              <a:solidFill>
                <a:srgbClr val="000000"/>
              </a:solidFill>
            </a:endParaRPr>
          </a:p>
          <a:p>
            <a:pPr>
              <a:buFontTx/>
              <a:buNone/>
            </a:pPr>
            <a:endParaRPr lang="en-US" altLang="en-US" sz="1800" dirty="0">
              <a:solidFill>
                <a:srgbClr val="000000"/>
              </a:solidFill>
            </a:endParaRPr>
          </a:p>
          <a:p>
            <a:pPr>
              <a:buFontTx/>
              <a:buNone/>
            </a:pPr>
            <a:endParaRPr lang="en-US" altLang="en-US" sz="1800" dirty="0">
              <a:solidFill>
                <a:srgbClr val="000000"/>
              </a:solidFill>
            </a:endParaRPr>
          </a:p>
          <a:p>
            <a:pPr>
              <a:buFontTx/>
              <a:buNone/>
            </a:pPr>
            <a:r>
              <a:rPr lang="en-US" altLang="en-US" sz="1800" dirty="0">
                <a:solidFill>
                  <a:srgbClr val="000000"/>
                </a:solidFill>
              </a:rPr>
              <a:t>    </a:t>
            </a:r>
          </a:p>
          <a:p>
            <a:pPr>
              <a:buFontTx/>
              <a:buNone/>
            </a:pPr>
            <a:r>
              <a:rPr lang="en-US" altLang="en-US" sz="1800" dirty="0">
                <a:solidFill>
                  <a:srgbClr val="000000"/>
                </a:solidFill>
              </a:rPr>
              <a:t>     Bowen Family Systems</a:t>
            </a:r>
          </a:p>
        </p:txBody>
      </p:sp>
      <p:sp>
        <p:nvSpPr>
          <p:cNvPr id="22543" name="Oval 15"/>
          <p:cNvSpPr>
            <a:spLocks noChangeArrowheads="1"/>
          </p:cNvSpPr>
          <p:nvPr/>
        </p:nvSpPr>
        <p:spPr bwMode="auto">
          <a:xfrm>
            <a:off x="2971800" y="2514600"/>
            <a:ext cx="3124200" cy="2667000"/>
          </a:xfrm>
          <a:prstGeom prst="ellipse">
            <a:avLst/>
          </a:prstGeom>
          <a:gradFill rotWithShape="1">
            <a:gsLst>
              <a:gs pos="0">
                <a:srgbClr val="FF9900">
                  <a:gamma/>
                  <a:shade val="46275"/>
                  <a:invGamma/>
                </a:srgbClr>
              </a:gs>
              <a:gs pos="50000">
                <a:srgbClr val="FF9900"/>
              </a:gs>
              <a:gs pos="100000">
                <a:srgbClr val="FF9900">
                  <a:gamma/>
                  <a:shade val="46275"/>
                  <a:invGamma/>
                </a:srgbClr>
              </a:gs>
            </a:gsLst>
            <a:lin ang="5400000" scaled="1"/>
          </a:gra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r>
              <a:rPr lang="en-US" altLang="en-US" dirty="0">
                <a:solidFill>
                  <a:srgbClr val="000000"/>
                </a:solidFill>
              </a:rPr>
              <a:t>    Belonging Theory</a:t>
            </a:r>
          </a:p>
          <a:p>
            <a:endParaRPr lang="en-US" altLang="en-US" dirty="0">
              <a:solidFill>
                <a:srgbClr val="000000"/>
              </a:solidFill>
            </a:endParaRPr>
          </a:p>
          <a:p>
            <a:endParaRPr lang="en-US" altLang="en-US" dirty="0">
              <a:solidFill>
                <a:srgbClr val="000000"/>
              </a:solidFill>
            </a:endParaRPr>
          </a:p>
          <a:p>
            <a:endParaRPr lang="en-US" altLang="en-US" dirty="0">
              <a:solidFill>
                <a:srgbClr val="000000"/>
              </a:solidFill>
            </a:endParaRPr>
          </a:p>
          <a:p>
            <a:endParaRPr lang="en-US" altLang="en-US" dirty="0">
              <a:solidFill>
                <a:srgbClr val="000000"/>
              </a:solidFill>
            </a:endParaRPr>
          </a:p>
          <a:p>
            <a:endParaRPr lang="en-US" altLang="en-US" dirty="0">
              <a:solidFill>
                <a:srgbClr val="000000"/>
              </a:solidFill>
            </a:endParaRPr>
          </a:p>
          <a:p>
            <a:endParaRPr lang="en-US" altLang="en-US" dirty="0">
              <a:solidFill>
                <a:srgbClr val="000000"/>
              </a:solidFill>
            </a:endParaRPr>
          </a:p>
          <a:p>
            <a:endParaRPr lang="en-US" altLang="en-US" dirty="0">
              <a:solidFill>
                <a:srgbClr val="000000"/>
              </a:solidFill>
            </a:endParaRPr>
          </a:p>
          <a:p>
            <a:endParaRPr lang="en-US" altLang="en-US" dirty="0">
              <a:solidFill>
                <a:srgbClr val="000000"/>
              </a:solidFill>
            </a:endParaRPr>
          </a:p>
        </p:txBody>
      </p:sp>
      <p:sp>
        <p:nvSpPr>
          <p:cNvPr id="22544" name="Oval 16"/>
          <p:cNvSpPr>
            <a:spLocks noChangeArrowheads="1"/>
          </p:cNvSpPr>
          <p:nvPr/>
        </p:nvSpPr>
        <p:spPr bwMode="auto">
          <a:xfrm>
            <a:off x="3505200" y="2971800"/>
            <a:ext cx="2057400" cy="1845346"/>
          </a:xfrm>
          <a:prstGeom prst="ellipse">
            <a:avLst/>
          </a:prstGeom>
          <a:gradFill rotWithShape="1">
            <a:gsLst>
              <a:gs pos="0">
                <a:srgbClr val="41A9B7">
                  <a:gamma/>
                  <a:shade val="46275"/>
                  <a:invGamma/>
                </a:srgbClr>
              </a:gs>
              <a:gs pos="50000">
                <a:srgbClr val="41A9B7"/>
              </a:gs>
              <a:gs pos="100000">
                <a:srgbClr val="41A9B7">
                  <a:gamma/>
                  <a:shade val="46275"/>
                  <a:invGamma/>
                </a:srgbClr>
              </a:gs>
            </a:gsLst>
            <a:lin ang="5400000" scaled="1"/>
          </a:gra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en-US" dirty="0">
                <a:solidFill>
                  <a:srgbClr val="000000"/>
                </a:solidFill>
              </a:rPr>
              <a:t>Teaching-Family</a:t>
            </a:r>
          </a:p>
          <a:p>
            <a:pPr algn="ctr"/>
            <a:r>
              <a:rPr lang="en-US" altLang="en-US" dirty="0">
                <a:solidFill>
                  <a:srgbClr val="000000"/>
                </a:solidFill>
              </a:rPr>
              <a:t>Model</a:t>
            </a:r>
          </a:p>
        </p:txBody>
      </p:sp>
    </p:spTree>
    <p:extLst>
      <p:ext uri="{BB962C8B-B14F-4D97-AF65-F5344CB8AC3E}">
        <p14:creationId xmlns:p14="http://schemas.microsoft.com/office/powerpoint/2010/main" val="2494150120"/>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914400" y="304800"/>
            <a:ext cx="7772400" cy="990600"/>
          </a:xfrm>
        </p:spPr>
        <p:txBody>
          <a:bodyPr>
            <a:normAutofit/>
          </a:bodyPr>
          <a:lstStyle/>
          <a:p>
            <a:r>
              <a:rPr lang="en-US" dirty="0">
                <a:latin typeface="Rockwell Condensed" panose="02060603050405020104" pitchFamily="18" charset="0"/>
              </a:rPr>
              <a:t>KHDS Clinical Assumptions</a:t>
            </a:r>
          </a:p>
        </p:txBody>
      </p:sp>
      <p:graphicFrame>
        <p:nvGraphicFramePr>
          <p:cNvPr id="4" name="Content Placeholder 3"/>
          <p:cNvGraphicFramePr>
            <a:graphicFrameLocks noGrp="1"/>
          </p:cNvGraphicFramePr>
          <p:nvPr>
            <p:ph idx="4294967295"/>
            <p:extLst>
              <p:ext uri="{D42A27DB-BD31-4B8C-83A1-F6EECF244321}">
                <p14:modId xmlns:p14="http://schemas.microsoft.com/office/powerpoint/2010/main" val="4049116672"/>
              </p:ext>
            </p:extLst>
          </p:nvPr>
        </p:nvGraphicFramePr>
        <p:xfrm>
          <a:off x="609600" y="1066800"/>
          <a:ext cx="8458200" cy="5643484"/>
        </p:xfrm>
        <a:graphic>
          <a:graphicData uri="http://schemas.openxmlformats.org/drawingml/2006/table">
            <a:tbl>
              <a:tblPr firstRow="1" bandRow="1">
                <a:tableStyleId>{616DA210-FB5B-4158-B5E0-FEB733F419BA}</a:tableStyleId>
              </a:tblPr>
              <a:tblGrid>
                <a:gridCol w="2819400">
                  <a:extLst>
                    <a:ext uri="{9D8B030D-6E8A-4147-A177-3AD203B41FA5}">
                      <a16:colId xmlns:a16="http://schemas.microsoft.com/office/drawing/2014/main" xmlns="" val="2006715275"/>
                    </a:ext>
                  </a:extLst>
                </a:gridCol>
                <a:gridCol w="3048000">
                  <a:extLst>
                    <a:ext uri="{9D8B030D-6E8A-4147-A177-3AD203B41FA5}">
                      <a16:colId xmlns:a16="http://schemas.microsoft.com/office/drawing/2014/main" xmlns="" val="8567298"/>
                    </a:ext>
                  </a:extLst>
                </a:gridCol>
                <a:gridCol w="2590800">
                  <a:extLst>
                    <a:ext uri="{9D8B030D-6E8A-4147-A177-3AD203B41FA5}">
                      <a16:colId xmlns:a16="http://schemas.microsoft.com/office/drawing/2014/main" xmlns="" val="2334983828"/>
                    </a:ext>
                  </a:extLst>
                </a:gridCol>
              </a:tblGrid>
              <a:tr h="721839">
                <a:tc>
                  <a:txBody>
                    <a:bodyPr/>
                    <a:lstStyle/>
                    <a:p>
                      <a:r>
                        <a:rPr lang="en-US" sz="2000" dirty="0"/>
                        <a:t>Source</a:t>
                      </a:r>
                    </a:p>
                  </a:txBody>
                  <a:tcPr/>
                </a:tc>
                <a:tc>
                  <a:txBody>
                    <a:bodyPr/>
                    <a:lstStyle/>
                    <a:p>
                      <a:r>
                        <a:rPr lang="en-US" sz="2000" dirty="0"/>
                        <a:t>Assumption</a:t>
                      </a:r>
                    </a:p>
                  </a:txBody>
                  <a:tcPr/>
                </a:tc>
                <a:tc>
                  <a:txBody>
                    <a:bodyPr/>
                    <a:lstStyle/>
                    <a:p>
                      <a:r>
                        <a:rPr lang="en-US" sz="2000" dirty="0"/>
                        <a:t>Program Implications</a:t>
                      </a:r>
                    </a:p>
                  </a:txBody>
                  <a:tcPr/>
                </a:tc>
                <a:extLst>
                  <a:ext uri="{0D108BD9-81ED-4DB2-BD59-A6C34878D82A}">
                    <a16:rowId xmlns:a16="http://schemas.microsoft.com/office/drawing/2014/main" xmlns="" val="1769385720"/>
                  </a:ext>
                </a:extLst>
              </a:tr>
              <a:tr h="847376">
                <a:tc>
                  <a:txBody>
                    <a:bodyPr/>
                    <a:lstStyle/>
                    <a:p>
                      <a:r>
                        <a:rPr lang="en-US" sz="1600" b="1" dirty="0"/>
                        <a:t>Teaching Family Model</a:t>
                      </a:r>
                    </a:p>
                    <a:p>
                      <a:r>
                        <a:rPr lang="en-US" sz="1600" dirty="0"/>
                        <a:t>University of Kansas</a:t>
                      </a:r>
                    </a:p>
                  </a:txBody>
                  <a:tcPr/>
                </a:tc>
                <a:tc>
                  <a:txBody>
                    <a:bodyPr/>
                    <a:lstStyle/>
                    <a:p>
                      <a:r>
                        <a:rPr lang="en-US" sz="1600" dirty="0"/>
                        <a:t>People lack appropriate skills</a:t>
                      </a:r>
                    </a:p>
                    <a:p>
                      <a:r>
                        <a:rPr lang="en-US" sz="1600" dirty="0"/>
                        <a:t>Inappropriate behaviors are learned survival skills</a:t>
                      </a:r>
                    </a:p>
                  </a:txBody>
                  <a:tcPr/>
                </a:tc>
                <a:tc>
                  <a:txBody>
                    <a:bodyPr/>
                    <a:lstStyle/>
                    <a:p>
                      <a:r>
                        <a:rPr lang="en-US" sz="1600" dirty="0"/>
                        <a:t>Teach:  Social,</a:t>
                      </a:r>
                    </a:p>
                    <a:p>
                      <a:r>
                        <a:rPr lang="en-US" sz="1600" dirty="0"/>
                        <a:t>             Maintenance and</a:t>
                      </a:r>
                    </a:p>
                    <a:p>
                      <a:r>
                        <a:rPr lang="en-US" sz="1600" dirty="0"/>
                        <a:t>             Academic</a:t>
                      </a:r>
                      <a:r>
                        <a:rPr lang="en-US" sz="1600" baseline="0" dirty="0"/>
                        <a:t> skills</a:t>
                      </a:r>
                      <a:r>
                        <a:rPr lang="en-US" sz="1600" dirty="0"/>
                        <a:t>             </a:t>
                      </a:r>
                    </a:p>
                  </a:txBody>
                  <a:tcPr/>
                </a:tc>
                <a:extLst>
                  <a:ext uri="{0D108BD9-81ED-4DB2-BD59-A6C34878D82A}">
                    <a16:rowId xmlns:a16="http://schemas.microsoft.com/office/drawing/2014/main" xmlns="" val="517104928"/>
                  </a:ext>
                </a:extLst>
              </a:tr>
              <a:tr h="1940669">
                <a:tc>
                  <a:txBody>
                    <a:bodyPr/>
                    <a:lstStyle/>
                    <a:p>
                      <a:r>
                        <a:rPr lang="en-US" sz="1800" b="1" dirty="0"/>
                        <a:t>Belonging Theory</a:t>
                      </a:r>
                    </a:p>
                    <a:p>
                      <a:r>
                        <a:rPr lang="en-US" sz="1600" dirty="0"/>
                        <a:t>Adlerian Institute</a:t>
                      </a:r>
                    </a:p>
                    <a:p>
                      <a:endParaRPr lang="en-US" sz="700" dirty="0"/>
                    </a:p>
                    <a:p>
                      <a:r>
                        <a:rPr lang="en-US" b="1" u="sng" dirty="0"/>
                        <a:t>DEVELOP</a:t>
                      </a:r>
                      <a:r>
                        <a:rPr lang="en-US" b="1" u="sng" baseline="0" dirty="0"/>
                        <a:t> A SENSE OF BELONGING</a:t>
                      </a:r>
                    </a:p>
                    <a:p>
                      <a:r>
                        <a:rPr lang="en-US" sz="1600" u="none" baseline="0" dirty="0"/>
                        <a:t>~Contribute/Feel Appreciated</a:t>
                      </a:r>
                    </a:p>
                    <a:p>
                      <a:r>
                        <a:rPr lang="en-US" sz="1600" u="none" baseline="0" dirty="0"/>
                        <a:t>~Involve in decision making</a:t>
                      </a:r>
                    </a:p>
                    <a:p>
                      <a:r>
                        <a:rPr lang="en-US" sz="1600" u="none" baseline="0" dirty="0"/>
                        <a:t>~Have confidence in fairness</a:t>
                      </a:r>
                      <a:endParaRPr lang="en-US" sz="1600" u="none" dirty="0"/>
                    </a:p>
                    <a:p>
                      <a:endParaRPr lang="en-US" dirty="0"/>
                    </a:p>
                  </a:txBody>
                  <a:tcPr/>
                </a:tc>
                <a:tc>
                  <a:txBody>
                    <a:bodyPr/>
                    <a:lstStyle/>
                    <a:p>
                      <a:r>
                        <a:rPr lang="en-US" sz="1600" dirty="0"/>
                        <a:t>Misbehavior, a sign of discouragement</a:t>
                      </a:r>
                    </a:p>
                    <a:p>
                      <a:endParaRPr lang="en-US" sz="1050" b="1" u="sng" dirty="0"/>
                    </a:p>
                    <a:p>
                      <a:r>
                        <a:rPr lang="en-US" b="1" u="sng" dirty="0"/>
                        <a:t>SURVIVAL STRATEGY________________</a:t>
                      </a:r>
                    </a:p>
                    <a:p>
                      <a:r>
                        <a:rPr lang="en-US" sz="1600" dirty="0"/>
                        <a:t>~Attention Seeking</a:t>
                      </a:r>
                    </a:p>
                    <a:p>
                      <a:r>
                        <a:rPr lang="en-US" sz="1600" dirty="0"/>
                        <a:t>~Power Struggles</a:t>
                      </a:r>
                    </a:p>
                    <a:p>
                      <a:r>
                        <a:rPr lang="en-US" sz="1600" dirty="0"/>
                        <a:t>~Revenge</a:t>
                      </a:r>
                    </a:p>
                  </a:txBody>
                  <a:tcPr/>
                </a:tc>
                <a:tc>
                  <a:txBody>
                    <a:bodyPr/>
                    <a:lstStyle/>
                    <a:p>
                      <a:r>
                        <a:rPr lang="en-US" sz="1600" dirty="0"/>
                        <a:t>Use a positive approach</a:t>
                      </a:r>
                    </a:p>
                    <a:p>
                      <a:endParaRPr lang="en-US" dirty="0"/>
                    </a:p>
                    <a:p>
                      <a:endParaRPr lang="en-US" dirty="0"/>
                    </a:p>
                    <a:p>
                      <a:r>
                        <a:rPr lang="en-US" b="1" u="sng" dirty="0"/>
                        <a:t>ADULT FEELING</a:t>
                      </a:r>
                      <a:r>
                        <a:rPr lang="en-US" u="sng" dirty="0"/>
                        <a:t>_____________</a:t>
                      </a:r>
                    </a:p>
                    <a:p>
                      <a:r>
                        <a:rPr lang="en-US" sz="1600" dirty="0"/>
                        <a:t>~Annoyed</a:t>
                      </a:r>
                    </a:p>
                    <a:p>
                      <a:r>
                        <a:rPr lang="en-US" sz="1600" dirty="0"/>
                        <a:t>~Angry</a:t>
                      </a:r>
                    </a:p>
                    <a:p>
                      <a:r>
                        <a:rPr lang="en-US" sz="1600" dirty="0"/>
                        <a:t>~Hurt</a:t>
                      </a:r>
                    </a:p>
                  </a:txBody>
                  <a:tcPr/>
                </a:tc>
                <a:extLst>
                  <a:ext uri="{0D108BD9-81ED-4DB2-BD59-A6C34878D82A}">
                    <a16:rowId xmlns:a16="http://schemas.microsoft.com/office/drawing/2014/main" xmlns="" val="3393889706"/>
                  </a:ext>
                </a:extLst>
              </a:tr>
              <a:tr h="941529">
                <a:tc>
                  <a:txBody>
                    <a:bodyPr/>
                    <a:lstStyle/>
                    <a:p>
                      <a:r>
                        <a:rPr lang="en-US" sz="1800" b="1" dirty="0"/>
                        <a:t>Bowen Family Systems</a:t>
                      </a:r>
                    </a:p>
                  </a:txBody>
                  <a:tcPr/>
                </a:tc>
                <a:tc>
                  <a:txBody>
                    <a:bodyPr/>
                    <a:lstStyle/>
                    <a:p>
                      <a:r>
                        <a:rPr lang="en-US" sz="1600" dirty="0"/>
                        <a:t>Everyone is part of a powerful family system</a:t>
                      </a:r>
                    </a:p>
                  </a:txBody>
                  <a:tcPr/>
                </a:tc>
                <a:tc>
                  <a:txBody>
                    <a:bodyPr/>
                    <a:lstStyle/>
                    <a:p>
                      <a:r>
                        <a:rPr lang="en-US" sz="1600" dirty="0"/>
                        <a:t>Understand the family system/better able to understand the behaviors of family members</a:t>
                      </a:r>
                    </a:p>
                  </a:txBody>
                  <a:tcPr/>
                </a:tc>
                <a:extLst>
                  <a:ext uri="{0D108BD9-81ED-4DB2-BD59-A6C34878D82A}">
                    <a16:rowId xmlns:a16="http://schemas.microsoft.com/office/drawing/2014/main" xmlns="" val="1336793877"/>
                  </a:ext>
                </a:extLst>
              </a:tr>
              <a:tr h="837800">
                <a:tc>
                  <a:txBody>
                    <a:bodyPr/>
                    <a:lstStyle/>
                    <a:p>
                      <a:r>
                        <a:rPr lang="en-US" sz="1800" b="1" dirty="0"/>
                        <a:t>Erickson’s Stages of Development</a:t>
                      </a:r>
                    </a:p>
                  </a:txBody>
                  <a:tcPr/>
                </a:tc>
                <a:tc>
                  <a:txBody>
                    <a:bodyPr/>
                    <a:lstStyle/>
                    <a:p>
                      <a:r>
                        <a:rPr lang="en-US" sz="1600" dirty="0"/>
                        <a:t>Everyone is at a different stage of development</a:t>
                      </a:r>
                    </a:p>
                  </a:txBody>
                  <a:tcPr/>
                </a:tc>
                <a:tc>
                  <a:txBody>
                    <a:bodyPr/>
                    <a:lstStyle/>
                    <a:p>
                      <a:r>
                        <a:rPr lang="en-US" sz="1600" dirty="0"/>
                        <a:t>Identify what stages have been successfully</a:t>
                      </a:r>
                      <a:r>
                        <a:rPr lang="en-US" sz="1600" baseline="0" dirty="0"/>
                        <a:t> passes and what skills are still needed</a:t>
                      </a:r>
                      <a:endParaRPr lang="en-US" sz="1600" dirty="0"/>
                    </a:p>
                  </a:txBody>
                  <a:tcPr/>
                </a:tc>
                <a:extLst>
                  <a:ext uri="{0D108BD9-81ED-4DB2-BD59-A6C34878D82A}">
                    <a16:rowId xmlns:a16="http://schemas.microsoft.com/office/drawing/2014/main" xmlns="" val="329726293"/>
                  </a:ext>
                </a:extLst>
              </a:tr>
            </a:tbl>
          </a:graphicData>
        </a:graphic>
      </p:graphicFrame>
    </p:spTree>
    <p:extLst>
      <p:ext uri="{BB962C8B-B14F-4D97-AF65-F5344CB8AC3E}">
        <p14:creationId xmlns:p14="http://schemas.microsoft.com/office/powerpoint/2010/main" val="1913172616"/>
      </p:ext>
    </p:extLst>
  </p:cSld>
  <p:clrMapOvr>
    <a:masterClrMapping/>
  </p:clrMapOvr>
  <mc:AlternateContent xmlns:mc="http://schemas.openxmlformats.org/markup-compatibility/2006" xmlns:p14="http://schemas.microsoft.com/office/powerpoint/2010/main">
    <mc:Choice Requires="p14">
      <p:transition spd="slow" p14:dur="1250">
        <p14:flip dir="r"/>
      </p:transition>
    </mc:Choice>
    <mc:Fallback xmlns="">
      <p:transition spd="slow">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hlinkClick r:id="rId3"/>
              </a:rPr>
              <a:t>Lost in America - Trailer</a:t>
            </a:r>
            <a:endParaRPr lang="en-US" dirty="0"/>
          </a:p>
        </p:txBody>
      </p:sp>
      <p:pic>
        <p:nvPicPr>
          <p:cNvPr id="4" name="5IVoUvM2HuY"/>
          <p:cNvPicPr>
            <a:picLocks noGrp="1" noRot="1" noChangeAspect="1"/>
          </p:cNvPicPr>
          <p:nvPr>
            <p:ph idx="1"/>
            <a:videoFile r:link="rId1"/>
          </p:nvPr>
        </p:nvPicPr>
        <p:blipFill>
          <a:blip r:embed="rId4"/>
          <a:stretch>
            <a:fillRect/>
          </a:stretch>
        </p:blipFill>
        <p:spPr>
          <a:xfrm>
            <a:off x="1066800" y="1600200"/>
            <a:ext cx="7543800" cy="4876800"/>
          </a:xfrm>
          <a:prstGeom prst="rect">
            <a:avLst/>
          </a:prstGeom>
        </p:spPr>
      </p:pic>
    </p:spTree>
    <p:extLst>
      <p:ext uri="{BB962C8B-B14F-4D97-AF65-F5344CB8AC3E}">
        <p14:creationId xmlns:p14="http://schemas.microsoft.com/office/powerpoint/2010/main" val="117350149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p15:prstTrans prst="curtains"/>
      </p:transition>
    </mc:Choice>
    <mc:Fallback xmlns="">
      <p:transition spd="slow">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Resources</a:t>
            </a:r>
          </a:p>
        </p:txBody>
      </p:sp>
      <p:sp>
        <p:nvSpPr>
          <p:cNvPr id="3" name="Content Placeholder 2"/>
          <p:cNvSpPr>
            <a:spLocks noGrp="1"/>
          </p:cNvSpPr>
          <p:nvPr>
            <p:ph idx="1"/>
          </p:nvPr>
        </p:nvSpPr>
        <p:spPr>
          <a:xfrm>
            <a:off x="1028700" y="1524000"/>
            <a:ext cx="7200900" cy="4953000"/>
          </a:xfrm>
        </p:spPr>
        <p:txBody>
          <a:bodyPr>
            <a:normAutofit/>
          </a:bodyPr>
          <a:lstStyle/>
          <a:p>
            <a:r>
              <a:rPr lang="en-US" sz="2400" dirty="0"/>
              <a:t>HUD Resources for Homeless Youth</a:t>
            </a:r>
          </a:p>
          <a:p>
            <a:pPr lvl="1"/>
            <a:r>
              <a:rPr lang="en-US" sz="2400" dirty="0">
                <a:hlinkClick r:id="rId2"/>
              </a:rPr>
              <a:t>https://www.hudexchange.info/homelessness-assistance/resources-for-homeless-youth</a:t>
            </a:r>
            <a:r>
              <a:rPr lang="en-US" sz="2400" dirty="0"/>
              <a:t> </a:t>
            </a:r>
          </a:p>
          <a:p>
            <a:pPr lvl="1"/>
            <a:r>
              <a:rPr lang="en-US" sz="2400" dirty="0">
                <a:hlinkClick r:id="rId3"/>
              </a:rPr>
              <a:t>https://www.hudexchange.info/resource/5138/ending-youth-homelessness-a-guidebook-series</a:t>
            </a:r>
            <a:r>
              <a:rPr lang="en-US" sz="2400" dirty="0"/>
              <a:t> </a:t>
            </a:r>
          </a:p>
          <a:p>
            <a:r>
              <a:rPr lang="en-US" sz="2400" dirty="0"/>
              <a:t>Federal Youth Services Bureau (FYSB)</a:t>
            </a:r>
          </a:p>
          <a:p>
            <a:pPr lvl="1"/>
            <a:r>
              <a:rPr lang="en-US" sz="2400" dirty="0">
                <a:hlinkClick r:id="rId4"/>
              </a:rPr>
              <a:t>https://www.acf.hhs.gov/fysb</a:t>
            </a:r>
            <a:r>
              <a:rPr lang="en-US" sz="2400" dirty="0"/>
              <a:t> </a:t>
            </a:r>
          </a:p>
          <a:p>
            <a:r>
              <a:rPr lang="en-US" sz="2400" dirty="0"/>
              <a:t>National Network for Youth (NNY)</a:t>
            </a:r>
          </a:p>
          <a:p>
            <a:pPr lvl="1"/>
            <a:r>
              <a:rPr lang="en-US" sz="2400" dirty="0"/>
              <a:t>https://www.nn4youth.org/Federal Youth </a:t>
            </a:r>
          </a:p>
          <a:p>
            <a:pPr lvl="1"/>
            <a:endParaRPr lang="en-US" dirty="0"/>
          </a:p>
        </p:txBody>
      </p:sp>
    </p:spTree>
    <p:extLst>
      <p:ext uri="{BB962C8B-B14F-4D97-AF65-F5344CB8AC3E}">
        <p14:creationId xmlns:p14="http://schemas.microsoft.com/office/powerpoint/2010/main" val="3581289340"/>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descr="... &lt;strong&gt;You&lt;/strong&gt; &lt;strong&gt;For Listening&lt;/strong&gt; &lt;strong&gt;To Our&lt;/strong&gt; &lt;strong&gt;Thank You For Listening To Our Presentation&lt;/strong&gt;"/>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762000" y="228600"/>
            <a:ext cx="8153400" cy="6477000"/>
          </a:xfrm>
        </p:spPr>
      </p:pic>
    </p:spTree>
    <p:extLst>
      <p:ext uri="{BB962C8B-B14F-4D97-AF65-F5344CB8AC3E}">
        <p14:creationId xmlns:p14="http://schemas.microsoft.com/office/powerpoint/2010/main" val="46739856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drape"/>
      </p:transition>
    </mc:Choice>
    <mc:Fallback xmlns="">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28700" y="685800"/>
            <a:ext cx="7200900" cy="914400"/>
          </a:xfrm>
        </p:spPr>
        <p:txBody>
          <a:bodyPr>
            <a:normAutofit/>
          </a:bodyPr>
          <a:lstStyle/>
          <a:p>
            <a:r>
              <a:rPr lang="en-US" sz="5400" dirty="0">
                <a:latin typeface="Rockwell Condensed" panose="02060603050405020104" pitchFamily="18" charset="0"/>
              </a:rPr>
              <a:t>Introductions</a:t>
            </a:r>
          </a:p>
        </p:txBody>
      </p:sp>
      <p:sp>
        <p:nvSpPr>
          <p:cNvPr id="3" name="Content Placeholder 2"/>
          <p:cNvSpPr>
            <a:spLocks noGrp="1"/>
          </p:cNvSpPr>
          <p:nvPr>
            <p:ph idx="1"/>
          </p:nvPr>
        </p:nvSpPr>
        <p:spPr>
          <a:xfrm>
            <a:off x="1295400" y="2057400"/>
            <a:ext cx="7162800" cy="4114800"/>
          </a:xfrm>
        </p:spPr>
        <p:txBody>
          <a:bodyPr>
            <a:normAutofit/>
          </a:bodyPr>
          <a:lstStyle/>
          <a:p>
            <a:r>
              <a:rPr lang="en-US" sz="2400" dirty="0"/>
              <a:t>Meika Burnikel, CSW – Program Director </a:t>
            </a:r>
          </a:p>
          <a:p>
            <a:pPr lvl="1"/>
            <a:r>
              <a:rPr lang="en-US" sz="2400" dirty="0"/>
              <a:t>Family Services</a:t>
            </a:r>
          </a:p>
          <a:p>
            <a:pPr marL="0" indent="0">
              <a:buNone/>
            </a:pPr>
            <a:endParaRPr lang="en-US" sz="2400" dirty="0"/>
          </a:p>
          <a:p>
            <a:r>
              <a:rPr lang="en-US" sz="2400" dirty="0"/>
              <a:t>Byron Wright, CSW – Executive Director </a:t>
            </a:r>
          </a:p>
          <a:p>
            <a:pPr lvl="1"/>
            <a:r>
              <a:rPr lang="en-US" sz="2400" dirty="0"/>
              <a:t>Kenosha Human Development Services, Inc.</a:t>
            </a:r>
          </a:p>
          <a:p>
            <a:pPr marL="0" indent="0">
              <a:buNone/>
            </a:pPr>
            <a:endParaRPr lang="en-US" sz="2400" dirty="0"/>
          </a:p>
          <a:p>
            <a:r>
              <a:rPr lang="en-US" sz="2400" dirty="0"/>
              <a:t>Lisa Haen, MS – Division Director </a:t>
            </a:r>
          </a:p>
          <a:p>
            <a:pPr lvl="1"/>
            <a:r>
              <a:rPr lang="en-US" sz="2400" dirty="0"/>
              <a:t>Kenosha Human Development Services, Inc.</a:t>
            </a:r>
          </a:p>
        </p:txBody>
      </p:sp>
    </p:spTree>
    <p:extLst>
      <p:ext uri="{BB962C8B-B14F-4D97-AF65-F5344CB8AC3E}">
        <p14:creationId xmlns:p14="http://schemas.microsoft.com/office/powerpoint/2010/main" val="81352320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28700" y="685800"/>
            <a:ext cx="7200900" cy="1143000"/>
          </a:xfrm>
        </p:spPr>
        <p:txBody>
          <a:bodyPr/>
          <a:lstStyle/>
          <a:p>
            <a:r>
              <a:rPr lang="en-US" dirty="0">
                <a:latin typeface="Rockwell Condensed" panose="02060603050405020104" pitchFamily="18" charset="0"/>
              </a:rPr>
              <a:t>Overview of Youth Homelessness</a:t>
            </a:r>
          </a:p>
        </p:txBody>
      </p:sp>
      <p:sp>
        <p:nvSpPr>
          <p:cNvPr id="3" name="Content Placeholder 2"/>
          <p:cNvSpPr>
            <a:spLocks noGrp="1"/>
          </p:cNvSpPr>
          <p:nvPr>
            <p:ph idx="1"/>
          </p:nvPr>
        </p:nvSpPr>
        <p:spPr>
          <a:xfrm>
            <a:off x="1219200" y="2133600"/>
            <a:ext cx="7574280" cy="4419600"/>
          </a:xfrm>
        </p:spPr>
        <p:txBody>
          <a:bodyPr>
            <a:normAutofit/>
          </a:bodyPr>
          <a:lstStyle/>
          <a:p>
            <a:pPr marL="82296" indent="0">
              <a:buNone/>
            </a:pPr>
            <a:r>
              <a:rPr lang="en-US" sz="2800" dirty="0"/>
              <a:t>The Runaway and Homeless Youth Act (RHYA) defines homeless youth as individuals who are “not more than 21 years of age…for whom it is not possible to live in a safe environment with a relative and who have no other safe alternative living arrangement.” This definition includes only those youth who are unaccompanied by families or caregivers.</a:t>
            </a:r>
          </a:p>
        </p:txBody>
      </p:sp>
    </p:spTree>
    <p:extLst>
      <p:ext uri="{BB962C8B-B14F-4D97-AF65-F5344CB8AC3E}">
        <p14:creationId xmlns:p14="http://schemas.microsoft.com/office/powerpoint/2010/main" val="1238676324"/>
      </p:ext>
    </p:extLst>
  </p:cSld>
  <p:clrMapOvr>
    <a:masterClrMapping/>
  </p:clrMapOvr>
  <p:transition spd="slow">
    <p:push dir="u"/>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28700" y="685800"/>
            <a:ext cx="7200900" cy="990600"/>
          </a:xfrm>
        </p:spPr>
        <p:txBody>
          <a:bodyPr/>
          <a:lstStyle/>
          <a:p>
            <a:r>
              <a:rPr lang="en-US" dirty="0">
                <a:latin typeface="Rockwell Condensed" panose="02060603050405020104" pitchFamily="18" charset="0"/>
              </a:rPr>
              <a:t>Overview of Youth Homelessness</a:t>
            </a:r>
          </a:p>
        </p:txBody>
      </p:sp>
      <p:sp>
        <p:nvSpPr>
          <p:cNvPr id="3" name="Content Placeholder 2"/>
          <p:cNvSpPr>
            <a:spLocks noGrp="1"/>
          </p:cNvSpPr>
          <p:nvPr>
            <p:ph idx="1"/>
          </p:nvPr>
        </p:nvSpPr>
        <p:spPr>
          <a:xfrm>
            <a:off x="1219200" y="1752600"/>
            <a:ext cx="7650480" cy="4800600"/>
          </a:xfrm>
        </p:spPr>
        <p:txBody>
          <a:bodyPr/>
          <a:lstStyle/>
          <a:p>
            <a:pPr marL="82296" indent="0">
              <a:buNone/>
            </a:pPr>
            <a:r>
              <a:rPr lang="en-US" sz="2800" dirty="0"/>
              <a:t>Reasons youth become homeless:</a:t>
            </a:r>
          </a:p>
          <a:p>
            <a:pPr marL="82296" indent="0">
              <a:buNone/>
            </a:pPr>
            <a:endParaRPr lang="en-US" dirty="0"/>
          </a:p>
          <a:p>
            <a:r>
              <a:rPr lang="en-US" sz="2800" dirty="0"/>
              <a:t>Involvement in the juvenile justice or child welfare systems (foster care)</a:t>
            </a:r>
          </a:p>
          <a:p>
            <a:r>
              <a:rPr lang="en-US" sz="2800" dirty="0"/>
              <a:t>Abuse/Neglect</a:t>
            </a:r>
          </a:p>
          <a:p>
            <a:r>
              <a:rPr lang="en-US" sz="2800" dirty="0"/>
              <a:t>Trauma</a:t>
            </a:r>
          </a:p>
          <a:p>
            <a:r>
              <a:rPr lang="en-US" sz="2800" dirty="0"/>
              <a:t>Abandonment</a:t>
            </a:r>
          </a:p>
          <a:p>
            <a:r>
              <a:rPr lang="en-US" sz="2800" dirty="0"/>
              <a:t>Severe family conflict</a:t>
            </a:r>
          </a:p>
          <a:p>
            <a:r>
              <a:rPr lang="en-US" sz="2800" dirty="0"/>
              <a:t>Childhood homelessness</a:t>
            </a:r>
          </a:p>
        </p:txBody>
      </p:sp>
    </p:spTree>
    <p:extLst>
      <p:ext uri="{BB962C8B-B14F-4D97-AF65-F5344CB8AC3E}">
        <p14:creationId xmlns:p14="http://schemas.microsoft.com/office/powerpoint/2010/main" val="1929379040"/>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28700" y="685800"/>
            <a:ext cx="7200900" cy="1219200"/>
          </a:xfrm>
        </p:spPr>
        <p:txBody>
          <a:bodyPr/>
          <a:lstStyle/>
          <a:p>
            <a:r>
              <a:rPr lang="en-US" dirty="0">
                <a:latin typeface="Rockwell Condensed" panose="02060603050405020104" pitchFamily="18" charset="0"/>
              </a:rPr>
              <a:t>Overview of Youth Homelessness</a:t>
            </a:r>
          </a:p>
        </p:txBody>
      </p:sp>
      <p:sp>
        <p:nvSpPr>
          <p:cNvPr id="3" name="Content Placeholder 2"/>
          <p:cNvSpPr>
            <a:spLocks noGrp="1"/>
          </p:cNvSpPr>
          <p:nvPr>
            <p:ph idx="1"/>
          </p:nvPr>
        </p:nvSpPr>
        <p:spPr>
          <a:xfrm>
            <a:off x="1445895" y="2057400"/>
            <a:ext cx="6812280" cy="4495800"/>
          </a:xfrm>
        </p:spPr>
        <p:txBody>
          <a:bodyPr/>
          <a:lstStyle/>
          <a:p>
            <a:r>
              <a:rPr lang="en-US" sz="2800" dirty="0"/>
              <a:t>Family financial crisis</a:t>
            </a:r>
          </a:p>
          <a:p>
            <a:r>
              <a:rPr lang="en-US" sz="2800" dirty="0"/>
              <a:t>Residential instability – institutional or residential placements </a:t>
            </a:r>
          </a:p>
          <a:p>
            <a:r>
              <a:rPr lang="en-US" sz="2800" dirty="0"/>
              <a:t>LGBTQ</a:t>
            </a:r>
          </a:p>
          <a:p>
            <a:r>
              <a:rPr lang="en-US" sz="2800" dirty="0"/>
              <a:t>Mental health/addiction</a:t>
            </a:r>
          </a:p>
          <a:p>
            <a:r>
              <a:rPr lang="en-US" sz="2800" dirty="0"/>
              <a:t>Poverty</a:t>
            </a:r>
          </a:p>
          <a:p>
            <a:r>
              <a:rPr lang="en-US" sz="2800" dirty="0"/>
              <a:t>Pushed out/asked to leave</a:t>
            </a:r>
          </a:p>
          <a:p>
            <a:endParaRPr lang="en-US" dirty="0"/>
          </a:p>
        </p:txBody>
      </p:sp>
    </p:spTree>
    <p:extLst>
      <p:ext uri="{BB962C8B-B14F-4D97-AF65-F5344CB8AC3E}">
        <p14:creationId xmlns:p14="http://schemas.microsoft.com/office/powerpoint/2010/main" val="2451347480"/>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28700" y="685800"/>
            <a:ext cx="7200900" cy="990600"/>
          </a:xfrm>
        </p:spPr>
        <p:txBody>
          <a:bodyPr/>
          <a:lstStyle/>
          <a:p>
            <a:r>
              <a:rPr lang="en-US" dirty="0">
                <a:latin typeface="Rockwell Condensed" panose="02060603050405020104" pitchFamily="18" charset="0"/>
              </a:rPr>
              <a:t>Overview of Youth Homelessness</a:t>
            </a:r>
          </a:p>
        </p:txBody>
      </p:sp>
      <p:sp>
        <p:nvSpPr>
          <p:cNvPr id="3" name="Content Placeholder 2"/>
          <p:cNvSpPr>
            <a:spLocks noGrp="1"/>
          </p:cNvSpPr>
          <p:nvPr>
            <p:ph idx="1"/>
          </p:nvPr>
        </p:nvSpPr>
        <p:spPr>
          <a:xfrm>
            <a:off x="1028700" y="1981200"/>
            <a:ext cx="7688580" cy="4572000"/>
          </a:xfrm>
        </p:spPr>
        <p:txBody>
          <a:bodyPr>
            <a:normAutofit fontScale="92500" lnSpcReduction="10000"/>
          </a:bodyPr>
          <a:lstStyle/>
          <a:p>
            <a:pPr marL="0" indent="0">
              <a:buNone/>
            </a:pPr>
            <a:r>
              <a:rPr lang="en-US" sz="3500" dirty="0"/>
              <a:t>Homeless Youth are not:</a:t>
            </a:r>
          </a:p>
          <a:p>
            <a:pPr marL="82296" indent="0">
              <a:buNone/>
            </a:pPr>
            <a:endParaRPr lang="en-US" sz="3000" dirty="0"/>
          </a:p>
          <a:p>
            <a:pPr lvl="1"/>
            <a:r>
              <a:rPr lang="en-US" sz="3000" dirty="0"/>
              <a:t>Like raising teenagers</a:t>
            </a:r>
          </a:p>
          <a:p>
            <a:pPr lvl="1"/>
            <a:r>
              <a:rPr lang="en-US" sz="3000" dirty="0"/>
              <a:t>Little adults</a:t>
            </a:r>
          </a:p>
          <a:p>
            <a:pPr lvl="1"/>
            <a:r>
              <a:rPr lang="en-US" sz="3000" dirty="0"/>
              <a:t>Just like working with any other homeless person</a:t>
            </a:r>
          </a:p>
          <a:p>
            <a:pPr lvl="1"/>
            <a:endParaRPr lang="en-US" dirty="0"/>
          </a:p>
          <a:p>
            <a:pPr marL="1947672" lvl="8" indent="0">
              <a:buNone/>
            </a:pPr>
            <a:endParaRPr lang="en-US" sz="5400" dirty="0"/>
          </a:p>
          <a:p>
            <a:pPr marL="1947672" lvl="8" indent="0">
              <a:buNone/>
            </a:pPr>
            <a:r>
              <a:rPr lang="en-US" sz="5400" dirty="0"/>
              <a:t>           WHY?............</a:t>
            </a:r>
          </a:p>
        </p:txBody>
      </p:sp>
    </p:spTree>
    <p:extLst>
      <p:ext uri="{BB962C8B-B14F-4D97-AF65-F5344CB8AC3E}">
        <p14:creationId xmlns:p14="http://schemas.microsoft.com/office/powerpoint/2010/main" val="2504983208"/>
      </p:ext>
    </p:extLst>
  </p:cSld>
  <p:clrMapOvr>
    <a:masterClrMapping/>
  </p:clrMapOvr>
  <mc:AlternateContent xmlns:mc="http://schemas.openxmlformats.org/markup-compatibility/2006" xmlns:p14="http://schemas.microsoft.com/office/powerpoint/2010/main">
    <mc:Choice Requires="p14">
      <p:transition spd="slow" p14:dur="2500">
        <p:checker/>
      </p:transition>
    </mc:Choice>
    <mc:Fallback xmlns="">
      <p:transition spd="slow">
        <p:checker/>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28700" y="685800"/>
            <a:ext cx="7200900" cy="1066800"/>
          </a:xfrm>
        </p:spPr>
        <p:txBody>
          <a:bodyPr/>
          <a:lstStyle/>
          <a:p>
            <a:r>
              <a:rPr lang="en-US" dirty="0">
                <a:latin typeface="Rockwell Condensed" panose="02060603050405020104" pitchFamily="18" charset="0"/>
              </a:rPr>
              <a:t>RHY Final Rule 2017</a:t>
            </a:r>
          </a:p>
        </p:txBody>
      </p:sp>
      <p:sp>
        <p:nvSpPr>
          <p:cNvPr id="3" name="Content Placeholder 2"/>
          <p:cNvSpPr>
            <a:spLocks noGrp="1"/>
          </p:cNvSpPr>
          <p:nvPr>
            <p:ph idx="1"/>
          </p:nvPr>
        </p:nvSpPr>
        <p:spPr>
          <a:xfrm>
            <a:off x="1219200" y="1752600"/>
            <a:ext cx="7498080" cy="4800600"/>
          </a:xfrm>
        </p:spPr>
        <p:txBody>
          <a:bodyPr>
            <a:normAutofit/>
          </a:bodyPr>
          <a:lstStyle/>
          <a:p>
            <a:r>
              <a:rPr lang="en-US" sz="2800" dirty="0"/>
              <a:t>Youth who have become homeless or who leave and remain away from home without parental permission are disproportionately subject to serious health, behavioral, and emotional problems. </a:t>
            </a:r>
          </a:p>
          <a:p>
            <a:r>
              <a:rPr lang="en-US" sz="2800" dirty="0"/>
              <a:t>They lack sufficient resources to obtain care and may live on the street for extended periods, unable to achieve stable, safe living arrangements that at times put them in danger.</a:t>
            </a:r>
          </a:p>
        </p:txBody>
      </p:sp>
    </p:spTree>
    <p:extLst>
      <p:ext uri="{BB962C8B-B14F-4D97-AF65-F5344CB8AC3E}">
        <p14:creationId xmlns:p14="http://schemas.microsoft.com/office/powerpoint/2010/main" val="643266373"/>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28700" y="457200"/>
            <a:ext cx="7581900" cy="1066800"/>
          </a:xfrm>
        </p:spPr>
        <p:txBody>
          <a:bodyPr>
            <a:normAutofit/>
          </a:bodyPr>
          <a:lstStyle/>
          <a:p>
            <a:pPr marL="0" indent="0"/>
            <a:r>
              <a:rPr lang="en-US" b="1" dirty="0">
                <a:hlinkClick r:id="rId2"/>
              </a:rPr>
              <a:t>Homeless Youth in Green Bay</a:t>
            </a:r>
            <a:endParaRPr lang="en-US" b="1" dirty="0"/>
          </a:p>
        </p:txBody>
      </p:sp>
      <p:sp>
        <p:nvSpPr>
          <p:cNvPr id="3" name="Content Placeholder 2"/>
          <p:cNvSpPr>
            <a:spLocks noGrp="1"/>
          </p:cNvSpPr>
          <p:nvPr>
            <p:ph idx="1"/>
          </p:nvPr>
        </p:nvSpPr>
        <p:spPr>
          <a:xfrm>
            <a:off x="1028700" y="1600200"/>
            <a:ext cx="7200900" cy="4267200"/>
          </a:xfrm>
        </p:spPr>
        <p:txBody>
          <a:bodyPr/>
          <a:lstStyle/>
          <a:p>
            <a:pPr marL="0" indent="0">
              <a:buNone/>
            </a:pPr>
            <a:endParaRPr lang="en-US" dirty="0"/>
          </a:p>
          <a:p>
            <a:pPr marL="0" indent="0">
              <a:buNone/>
            </a:pPr>
            <a:endParaRPr lang="en-US" dirty="0"/>
          </a:p>
        </p:txBody>
      </p:sp>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43000" y="1600200"/>
            <a:ext cx="7152640" cy="402336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62069397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p15:prstTrans prst="curtains"/>
      </p:transition>
    </mc:Choice>
    <mc:Fallback xmlns="">
      <p:transition spd="slow">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90600" y="685799"/>
            <a:ext cx="7650480" cy="923925"/>
          </a:xfrm>
        </p:spPr>
        <p:txBody>
          <a:bodyPr/>
          <a:lstStyle/>
          <a:p>
            <a:r>
              <a:rPr lang="en-US" dirty="0">
                <a:latin typeface="Rockwell Condensed" panose="02060603050405020104" pitchFamily="18" charset="0"/>
              </a:rPr>
              <a:t>Youth Homelessness in Wisconsin</a:t>
            </a:r>
          </a:p>
        </p:txBody>
      </p:sp>
      <p:sp>
        <p:nvSpPr>
          <p:cNvPr id="8" name="Content Placeholder 7"/>
          <p:cNvSpPr>
            <a:spLocks noGrp="1"/>
          </p:cNvSpPr>
          <p:nvPr>
            <p:ph idx="1"/>
          </p:nvPr>
        </p:nvSpPr>
        <p:spPr>
          <a:xfrm>
            <a:off x="1333500" y="1571625"/>
            <a:ext cx="7498080" cy="4800600"/>
          </a:xfrm>
        </p:spPr>
        <p:txBody>
          <a:bodyPr/>
          <a:lstStyle/>
          <a:p>
            <a:endParaRPr lang="en-US" dirty="0"/>
          </a:p>
          <a:p>
            <a:pPr marL="82296" indent="0">
              <a:buNone/>
            </a:pPr>
            <a:endParaRPr lang="en-US" dirty="0"/>
          </a:p>
          <a:p>
            <a:pPr marL="82296" indent="0" algn="ctr">
              <a:buNone/>
            </a:pPr>
            <a:r>
              <a:rPr lang="en-US" sz="3200" dirty="0">
                <a:hlinkClick r:id="rId2"/>
              </a:rPr>
              <a:t>HMIS DATA 10/1/2015 - 10/1/2016 </a:t>
            </a:r>
            <a:endParaRPr lang="en-US" sz="3200" dirty="0"/>
          </a:p>
          <a:p>
            <a:endParaRPr lang="en-US" sz="3200" dirty="0"/>
          </a:p>
          <a:p>
            <a:pPr marL="82296" indent="0">
              <a:buNone/>
            </a:pPr>
            <a:endParaRPr lang="en-US" dirty="0"/>
          </a:p>
          <a:p>
            <a:endParaRPr lang="en-US" dirty="0"/>
          </a:p>
        </p:txBody>
      </p:sp>
      <p:sp>
        <p:nvSpPr>
          <p:cNvPr id="4" name="Content Placeholder 2"/>
          <p:cNvSpPr txBox="1">
            <a:spLocks/>
          </p:cNvSpPr>
          <p:nvPr/>
        </p:nvSpPr>
        <p:spPr>
          <a:xfrm>
            <a:off x="1905000" y="2019300"/>
            <a:ext cx="5821680" cy="4381500"/>
          </a:xfrm>
          <a:prstGeom prst="rect">
            <a:avLst/>
          </a:prstGeom>
        </p:spPr>
        <p:txBody>
          <a:bodyPr>
            <a:normAutofit/>
          </a:bodyPr>
          <a:lstStyle>
            <a:lvl1pPr marL="365760" indent="-283464" algn="l" rtl="0" eaLnBrk="1" latinLnBrk="0" hangingPunct="1">
              <a:lnSpc>
                <a:spcPct val="100000"/>
              </a:lnSpc>
              <a:spcBef>
                <a:spcPts val="600"/>
              </a:spcBef>
              <a:buClr>
                <a:schemeClr val="accent1"/>
              </a:buClr>
              <a:buSzPct val="80000"/>
              <a:buFont typeface="Wingdings 2"/>
              <a:buChar char=""/>
              <a:defRPr kumimoji="0" sz="3200" kern="1200">
                <a:solidFill>
                  <a:schemeClr val="tx1"/>
                </a:solidFill>
                <a:latin typeface="+mn-lt"/>
                <a:ea typeface="+mn-ea"/>
                <a:cs typeface="+mn-cs"/>
              </a:defRPr>
            </a:lvl1pPr>
            <a:lvl2pPr marL="640080" indent="-237744" algn="l" rtl="0" eaLnBrk="1" latinLnBrk="0" hangingPunct="1">
              <a:lnSpc>
                <a:spcPct val="100000"/>
              </a:lnSpc>
              <a:spcBef>
                <a:spcPts val="550"/>
              </a:spcBef>
              <a:buClr>
                <a:schemeClr val="accent1"/>
              </a:buClr>
              <a:buFont typeface="Verdana"/>
              <a:buChar char="◦"/>
              <a:defRPr kumimoji="0" sz="2800" kern="1200">
                <a:solidFill>
                  <a:schemeClr val="tx1"/>
                </a:solidFill>
                <a:latin typeface="+mn-lt"/>
                <a:ea typeface="+mn-ea"/>
                <a:cs typeface="+mn-cs"/>
              </a:defRPr>
            </a:lvl2pPr>
            <a:lvl3pPr marL="886968" indent="-228600" algn="l" rtl="0" eaLnBrk="1" latinLnBrk="0" hangingPunct="1">
              <a:lnSpc>
                <a:spcPct val="100000"/>
              </a:lnSpc>
              <a:spcBef>
                <a:spcPct val="20000"/>
              </a:spcBef>
              <a:buClr>
                <a:schemeClr val="accent2"/>
              </a:buClr>
              <a:buFont typeface="Wingdings 2"/>
              <a:buChar char=""/>
              <a:defRPr kumimoji="0" sz="2400" kern="1200">
                <a:solidFill>
                  <a:schemeClr val="tx1"/>
                </a:solidFill>
                <a:latin typeface="+mn-lt"/>
                <a:ea typeface="+mn-ea"/>
                <a:cs typeface="+mn-cs"/>
              </a:defRPr>
            </a:lvl3pPr>
            <a:lvl4pPr marL="1097280" indent="-173736" algn="l" rtl="0" eaLnBrk="1" latinLnBrk="0" hangingPunct="1">
              <a:lnSpc>
                <a:spcPct val="100000"/>
              </a:lnSpc>
              <a:spcBef>
                <a:spcPct val="20000"/>
              </a:spcBef>
              <a:buClr>
                <a:schemeClr val="accent3"/>
              </a:buClr>
              <a:buFont typeface="Wingdings 2"/>
              <a:buChar char=""/>
              <a:defRPr kumimoji="0" sz="2000" kern="1200">
                <a:solidFill>
                  <a:schemeClr val="tx1"/>
                </a:solidFill>
                <a:latin typeface="+mn-lt"/>
                <a:ea typeface="+mn-ea"/>
                <a:cs typeface="+mn-cs"/>
              </a:defRPr>
            </a:lvl4pPr>
            <a:lvl5pPr marL="1298448" indent="-182880" algn="l" rtl="0" eaLnBrk="1" latinLnBrk="0" hangingPunct="1">
              <a:lnSpc>
                <a:spcPct val="100000"/>
              </a:lnSpc>
              <a:spcBef>
                <a:spcPct val="20000"/>
              </a:spcBef>
              <a:buClr>
                <a:schemeClr val="accent4"/>
              </a:buClr>
              <a:buFont typeface="Wingdings 2"/>
              <a:buChar char=""/>
              <a:defRPr kumimoji="0" sz="2000" kern="1200">
                <a:solidFill>
                  <a:schemeClr val="tx1"/>
                </a:solidFill>
                <a:latin typeface="+mn-lt"/>
                <a:ea typeface="+mn-ea"/>
                <a:cs typeface="+mn-cs"/>
              </a:defRPr>
            </a:lvl5pPr>
            <a:lvl6pPr marL="1508760" indent="-182880" algn="l" rtl="0" eaLnBrk="1" latinLnBrk="0" hangingPunct="1">
              <a:lnSpc>
                <a:spcPct val="100000"/>
              </a:lnSpc>
              <a:spcBef>
                <a:spcPct val="20000"/>
              </a:spcBef>
              <a:buClr>
                <a:schemeClr val="accent5"/>
              </a:buClr>
              <a:buFont typeface="Wingdings 2"/>
              <a:buChar char=""/>
              <a:defRPr kumimoji="0" sz="2000" kern="1200">
                <a:solidFill>
                  <a:schemeClr val="tx1"/>
                </a:solidFill>
                <a:latin typeface="+mn-lt"/>
                <a:ea typeface="+mn-ea"/>
                <a:cs typeface="+mn-cs"/>
              </a:defRPr>
            </a:lvl6pPr>
            <a:lvl7pPr marL="171907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7pPr>
            <a:lvl8pPr marL="1920240"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8pPr>
            <a:lvl9pPr marL="213055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9pPr>
            <a:extLst/>
          </a:lstStyle>
          <a:p>
            <a:pPr marL="82296" indent="0">
              <a:buNone/>
            </a:pPr>
            <a:endParaRPr lang="en-US" dirty="0"/>
          </a:p>
        </p:txBody>
      </p:sp>
      <p:pic>
        <p:nvPicPr>
          <p:cNvPr id="13" name="Picture 12" descr="&lt;strong&gt;Data&lt;/strong&gt; Management - Evaluation is an Everyday Activity"/>
          <p:cNvPicPr>
            <a:picLocks noChangeAspect="1"/>
          </p:cNvPicPr>
          <p:nvPr/>
        </p:nvPicPr>
        <p:blipFill>
          <a:blip r:embed="rId3">
            <a:extLst>
              <a:ext uri="{BEBA8EAE-BF5A-486C-A8C5-ECC9F3942E4B}">
                <a14:imgProps xmlns:a14="http://schemas.microsoft.com/office/drawing/2010/main">
                  <a14:imgLayer r:embed="rId4">
                    <a14:imgEffect>
                      <a14:backgroundRemoval t="10000" b="90000" l="10000" r="90000"/>
                    </a14:imgEffect>
                  </a14:imgLayer>
                </a14:imgProps>
              </a:ext>
              <a:ext uri="{28A0092B-C50C-407E-A947-70E740481C1C}">
                <a14:useLocalDpi xmlns:a14="http://schemas.microsoft.com/office/drawing/2010/main" val="0"/>
              </a:ext>
            </a:extLst>
          </a:blip>
          <a:stretch>
            <a:fillRect/>
          </a:stretch>
        </p:blipFill>
        <p:spPr>
          <a:xfrm>
            <a:off x="2209800" y="3429000"/>
            <a:ext cx="5257800" cy="3048000"/>
          </a:xfrm>
          <a:prstGeom prst="rect">
            <a:avLst/>
          </a:prstGeom>
        </p:spPr>
      </p:pic>
    </p:spTree>
    <p:extLst>
      <p:ext uri="{BB962C8B-B14F-4D97-AF65-F5344CB8AC3E}">
        <p14:creationId xmlns:p14="http://schemas.microsoft.com/office/powerpoint/2010/main" val="204097986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theme/theme1.xml><?xml version="1.0" encoding="utf-8"?>
<a:theme xmlns:a="http://schemas.openxmlformats.org/drawingml/2006/main" name="Crop">
  <a:themeElements>
    <a:clrScheme name="Crop">
      <a:dk1>
        <a:sysClr val="windowText" lastClr="000000"/>
      </a:dk1>
      <a:lt1>
        <a:sysClr val="window" lastClr="FFFFFF"/>
      </a:lt1>
      <a:dk2>
        <a:srgbClr val="191B0E"/>
      </a:dk2>
      <a:lt2>
        <a:srgbClr val="EFEDE3"/>
      </a:lt2>
      <a:accent1>
        <a:srgbClr val="8C8D86"/>
      </a:accent1>
      <a:accent2>
        <a:srgbClr val="E6C069"/>
      </a:accent2>
      <a:accent3>
        <a:srgbClr val="897B61"/>
      </a:accent3>
      <a:accent4>
        <a:srgbClr val="8DAB8E"/>
      </a:accent4>
      <a:accent5>
        <a:srgbClr val="77A2BB"/>
      </a:accent5>
      <a:accent6>
        <a:srgbClr val="E28394"/>
      </a:accent6>
      <a:hlink>
        <a:srgbClr val="77A2BB"/>
      </a:hlink>
      <a:folHlink>
        <a:srgbClr val="957A99"/>
      </a:folHlink>
    </a:clrScheme>
    <a:fontScheme name="Crop">
      <a:majorFont>
        <a:latin typeface="Franklin Gothic Book" panose="020B0503020102020204"/>
        <a:ea typeface=""/>
        <a:cs typeface=""/>
        <a:font script="Jpan" typeface="メイリオ"/>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Franklin Gothic Book" panose="020B0503020102020204"/>
        <a:ea typeface=""/>
        <a:cs typeface=""/>
        <a:font script="Jpan" typeface="メイリオ"/>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Crop">
      <a:fillStyleLst>
        <a:solidFill>
          <a:schemeClr val="phClr"/>
        </a:solidFill>
        <a:gradFill rotWithShape="1">
          <a:gsLst>
            <a:gs pos="0">
              <a:schemeClr val="phClr">
                <a:tint val="67000"/>
                <a:satMod val="105000"/>
                <a:lumMod val="110000"/>
              </a:schemeClr>
            </a:gs>
            <a:gs pos="50000">
              <a:schemeClr val="phClr">
                <a:tint val="73000"/>
                <a:satMod val="103000"/>
                <a:lumMod val="105000"/>
              </a:schemeClr>
            </a:gs>
            <a:gs pos="100000">
              <a:schemeClr val="phClr">
                <a:tint val="81000"/>
                <a:satMod val="109000"/>
                <a:lumMod val="105000"/>
              </a:schemeClr>
            </a:gs>
          </a:gsLst>
          <a:lin ang="5400000" scaled="0"/>
        </a:gradFill>
        <a:gradFill rotWithShape="1">
          <a:gsLst>
            <a:gs pos="0">
              <a:schemeClr val="phClr">
                <a:tint val="94000"/>
                <a:satMod val="103000"/>
                <a:lumMod val="102000"/>
              </a:schemeClr>
            </a:gs>
            <a:gs pos="50000">
              <a:schemeClr val="phClr">
                <a:shade val="100000"/>
                <a:satMod val="110000"/>
                <a:lumMod val="100000"/>
              </a:schemeClr>
            </a:gs>
            <a:gs pos="100000">
              <a:schemeClr val="phClr">
                <a:shade val="78000"/>
                <a:satMod val="120000"/>
                <a:lumMod val="99000"/>
              </a:schemeClr>
            </a:gs>
          </a:gsLst>
          <a:lin ang="5400000" scaled="0"/>
        </a:gradFill>
      </a:fillStyleLst>
      <a:lnStyleLst>
        <a:ln w="6350" cap="flat" cmpd="sng" algn="in">
          <a:solidFill>
            <a:schemeClr val="phClr"/>
          </a:solidFill>
          <a:prstDash val="solid"/>
        </a:ln>
        <a:ln w="34925" cap="flat" cmpd="sng" algn="in">
          <a:solidFill>
            <a:schemeClr val="phClr"/>
          </a:solidFill>
          <a:prstDash val="solid"/>
        </a:ln>
        <a:ln w="19050" cap="flat" cmpd="sng" algn="in">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35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Crop" id="{EC9488ED-E761-4D60-9AC4-764D1FE2C171}" vid="{CE19780C-D67D-4C13-9DE9-A52BC3BA51B4}"/>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TM03090434[[fn=Wood Type]]</Template>
  <TotalTime>5785</TotalTime>
  <Words>554</Words>
  <Application>Microsoft Office PowerPoint</Application>
  <PresentationFormat>On-screen Show (4:3)</PresentationFormat>
  <Paragraphs>147</Paragraphs>
  <Slides>16</Slides>
  <Notes>1</Notes>
  <HiddenSlides>0</HiddenSlides>
  <MMClips>1</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16</vt:i4>
      </vt:variant>
    </vt:vector>
  </HeadingPairs>
  <TitlesOfParts>
    <vt:vector size="23" baseType="lpstr">
      <vt:lpstr>Arial</vt:lpstr>
      <vt:lpstr>Calibri</vt:lpstr>
      <vt:lpstr>Franklin Gothic Book</vt:lpstr>
      <vt:lpstr>Rockwell Condensed</vt:lpstr>
      <vt:lpstr>Times New Roman</vt:lpstr>
      <vt:lpstr>Wingdings 2</vt:lpstr>
      <vt:lpstr>Crop</vt:lpstr>
      <vt:lpstr>Understanding and Working with Youth</vt:lpstr>
      <vt:lpstr>Introductions</vt:lpstr>
      <vt:lpstr>Overview of Youth Homelessness</vt:lpstr>
      <vt:lpstr>Overview of Youth Homelessness</vt:lpstr>
      <vt:lpstr>Overview of Youth Homelessness</vt:lpstr>
      <vt:lpstr>Overview of Youth Homelessness</vt:lpstr>
      <vt:lpstr>RHY Final Rule 2017</vt:lpstr>
      <vt:lpstr>Homeless Youth in Green Bay</vt:lpstr>
      <vt:lpstr>Youth Homelessness in Wisconsin</vt:lpstr>
      <vt:lpstr>Youth Homelessness in Wisconsin</vt:lpstr>
      <vt:lpstr>HUD EXCHANGE</vt:lpstr>
      <vt:lpstr> </vt:lpstr>
      <vt:lpstr>KHDS Clinical Assumptions</vt:lpstr>
      <vt:lpstr>Lost in America - Trailer</vt:lpstr>
      <vt:lpstr>Resources</vt:lpstr>
      <vt:lpstr>PowerPoint Presentation</vt:lpstr>
    </vt:vector>
  </TitlesOfParts>
  <Company>Microsoft</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Youth Homelessness</dc:title>
  <dc:creator>Lisa Haen</dc:creator>
  <cp:lastModifiedBy>Carrie Poser</cp:lastModifiedBy>
  <cp:revision>80</cp:revision>
  <dcterms:created xsi:type="dcterms:W3CDTF">2017-01-11T20:30:09Z</dcterms:created>
  <dcterms:modified xsi:type="dcterms:W3CDTF">2017-02-09T16:51:32Z</dcterms:modified>
</cp:coreProperties>
</file>