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3" r:id="rId1"/>
  </p:sldMasterIdLst>
  <p:sldIdLst>
    <p:sldId id="256" r:id="rId2"/>
    <p:sldId id="257" r:id="rId3"/>
    <p:sldId id="274" r:id="rId4"/>
    <p:sldId id="293" r:id="rId5"/>
    <p:sldId id="294" r:id="rId6"/>
    <p:sldId id="295" r:id="rId7"/>
    <p:sldId id="296" r:id="rId8"/>
    <p:sldId id="297" r:id="rId9"/>
    <p:sldId id="299" r:id="rId10"/>
    <p:sldId id="300" r:id="rId11"/>
    <p:sldId id="302" r:id="rId12"/>
    <p:sldId id="306" r:id="rId13"/>
    <p:sldId id="305" r:id="rId14"/>
    <p:sldId id="303" r:id="rId15"/>
    <p:sldId id="304" r:id="rId16"/>
    <p:sldId id="298" r:id="rId17"/>
    <p:sldId id="280" r:id="rId18"/>
    <p:sldId id="26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6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520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3336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89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8405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253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7200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86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95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7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965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3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9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9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9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04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EF52CC-F3D9-41D4-BCE4-C208E61A3F3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9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  <p:sldLayoutId id="214748401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iboscoc.org/" TargetMode="Externa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/>
              <a:t>Working with the WISP &amp; Non-WISP Prioritization List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Carrie Poser, COC Coordinator</a:t>
            </a:r>
          </a:p>
          <a:p>
            <a:r>
              <a:rPr lang="en-US" dirty="0" smtClean="0"/>
              <a:t>April 21,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1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74324"/>
          </a:xfrm>
        </p:spPr>
        <p:txBody>
          <a:bodyPr/>
          <a:lstStyle/>
          <a:p>
            <a:r>
              <a:rPr lang="en-US" b="1" dirty="0" smtClean="0"/>
              <a:t>“I have the name. Now what?”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48901"/>
            <a:ext cx="10018713" cy="4042299"/>
          </a:xfrm>
        </p:spPr>
        <p:txBody>
          <a:bodyPr/>
          <a:lstStyle/>
          <a:p>
            <a:r>
              <a:rPr lang="en-US" dirty="0" smtClean="0"/>
              <a:t>The Housing Provider must contact the actual person or referring agency to get contact information for the person.</a:t>
            </a:r>
          </a:p>
          <a:p>
            <a:r>
              <a:rPr lang="en-US" dirty="0" smtClean="0"/>
              <a:t>When talking to the potential client, the client could:</a:t>
            </a:r>
          </a:p>
          <a:p>
            <a:pPr lvl="1"/>
            <a:r>
              <a:rPr lang="en-US" dirty="0" smtClean="0"/>
              <a:t>Refuse the project or agency offering the service</a:t>
            </a:r>
          </a:p>
          <a:p>
            <a:pPr lvl="1"/>
            <a:r>
              <a:rPr lang="en-US" dirty="0" smtClean="0"/>
              <a:t>Accept</a:t>
            </a:r>
          </a:p>
          <a:p>
            <a:pPr lvl="1"/>
            <a:r>
              <a:rPr lang="en-US" dirty="0" smtClean="0"/>
              <a:t>Decline as they have already found a solution to their situation</a:t>
            </a:r>
          </a:p>
          <a:p>
            <a:r>
              <a:rPr lang="en-US" dirty="0" smtClean="0"/>
              <a:t>Each situation requires action on the part of the Housing Provider.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438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701493"/>
            <a:ext cx="10018713" cy="805649"/>
          </a:xfrm>
        </p:spPr>
        <p:txBody>
          <a:bodyPr/>
          <a:lstStyle/>
          <a:p>
            <a:r>
              <a:rPr lang="en-US" b="1" dirty="0" smtClean="0"/>
              <a:t>Client Refuses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3491"/>
            <a:ext cx="10018713" cy="4157709"/>
          </a:xfrm>
        </p:spPr>
        <p:txBody>
          <a:bodyPr/>
          <a:lstStyle/>
          <a:p>
            <a:r>
              <a:rPr lang="en-US" dirty="0" smtClean="0"/>
              <a:t>Regardless of why the refusal occurs, if the client wishes to remain on the list – then:</a:t>
            </a:r>
          </a:p>
          <a:p>
            <a:pPr lvl="1"/>
            <a:r>
              <a:rPr lang="en-US" dirty="0" smtClean="0"/>
              <a:t>WISP referral – follow ICA instructions regarding a declined referral, add notes, and re-add the referral.</a:t>
            </a:r>
          </a:p>
          <a:p>
            <a:pPr lvl="1"/>
            <a:r>
              <a:rPr lang="en-US" dirty="0" smtClean="0"/>
              <a:t>Non-WISP referral – contact List Holder with information for the List Holder to update the Non-WISP Prioritization list to decline the referral, add notes, and re-add the referral.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50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7691"/>
          </a:xfrm>
        </p:spPr>
        <p:txBody>
          <a:bodyPr/>
          <a:lstStyle/>
          <a:p>
            <a:r>
              <a:rPr lang="en-US" b="1" dirty="0" smtClean="0"/>
              <a:t>Client Accepts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740023"/>
            <a:ext cx="10018713" cy="4199138"/>
          </a:xfrm>
        </p:spPr>
        <p:txBody>
          <a:bodyPr/>
          <a:lstStyle/>
          <a:p>
            <a:r>
              <a:rPr lang="en-US" dirty="0" smtClean="0"/>
              <a:t>If the client accepts, then the agency moves forward with the verification process.</a:t>
            </a:r>
          </a:p>
          <a:p>
            <a:r>
              <a:rPr lang="en-US" dirty="0" smtClean="0"/>
              <a:t>ALL clients must have the following verified through documentation (as is required):</a:t>
            </a:r>
          </a:p>
          <a:p>
            <a:pPr lvl="1"/>
            <a:r>
              <a:rPr lang="en-US" dirty="0" smtClean="0"/>
              <a:t>Homeless Verification</a:t>
            </a:r>
          </a:p>
          <a:p>
            <a:pPr lvl="1"/>
            <a:r>
              <a:rPr lang="en-US" dirty="0" smtClean="0"/>
              <a:t>Chronic Homeless Verification</a:t>
            </a:r>
          </a:p>
          <a:p>
            <a:pPr lvl="1"/>
            <a:r>
              <a:rPr lang="en-US" dirty="0" smtClean="0"/>
              <a:t>Disability Verification</a:t>
            </a:r>
          </a:p>
          <a:p>
            <a:pPr lvl="1"/>
            <a:r>
              <a:rPr lang="en-US" dirty="0" smtClean="0"/>
              <a:t>Length of Homelessness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326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34122"/>
          </a:xfrm>
        </p:spPr>
        <p:txBody>
          <a:bodyPr/>
          <a:lstStyle/>
          <a:p>
            <a:r>
              <a:rPr lang="en-US" b="1" dirty="0" smtClean="0"/>
              <a:t>Client Declines – found a different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05848"/>
            <a:ext cx="10018713" cy="2982897"/>
          </a:xfrm>
        </p:spPr>
        <p:txBody>
          <a:bodyPr/>
          <a:lstStyle/>
          <a:p>
            <a:r>
              <a:rPr lang="en-US" dirty="0" smtClean="0"/>
              <a:t>If the client has found a different solution or no longer wants to remain on the list:</a:t>
            </a:r>
          </a:p>
          <a:p>
            <a:pPr lvl="1"/>
            <a:r>
              <a:rPr lang="en-US" dirty="0" smtClean="0"/>
              <a:t>WISP referral – follow ICA process to marking the client as housed (if applicable)</a:t>
            </a:r>
          </a:p>
          <a:p>
            <a:pPr lvl="1"/>
            <a:r>
              <a:rPr lang="en-US" dirty="0" smtClean="0"/>
              <a:t>Non-WISP referral – contact List Holder to document the client is housed (if applicable)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35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99369"/>
            <a:ext cx="10018713" cy="1107489"/>
          </a:xfrm>
        </p:spPr>
        <p:txBody>
          <a:bodyPr/>
          <a:lstStyle/>
          <a:p>
            <a:r>
              <a:rPr lang="en-US" b="1" dirty="0" smtClean="0"/>
              <a:t>“What if I can’t contact the person?”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93289"/>
            <a:ext cx="10018713" cy="4678532"/>
          </a:xfrm>
        </p:spPr>
        <p:txBody>
          <a:bodyPr>
            <a:normAutofit/>
          </a:bodyPr>
          <a:lstStyle/>
          <a:p>
            <a:r>
              <a:rPr lang="en-US" dirty="0" smtClean="0"/>
              <a:t>The Balance of State policy is that an agency should attempt three separate times over two weeks to contact the person at the top of the list. </a:t>
            </a:r>
          </a:p>
          <a:p>
            <a:pPr lvl="1"/>
            <a:r>
              <a:rPr lang="en-US" dirty="0" smtClean="0"/>
              <a:t>These three </a:t>
            </a:r>
            <a:r>
              <a:rPr lang="en-US" u="sng" dirty="0" smtClean="0"/>
              <a:t>separate</a:t>
            </a:r>
            <a:r>
              <a:rPr lang="en-US" dirty="0" smtClean="0"/>
              <a:t> time should be documented.  </a:t>
            </a:r>
          </a:p>
          <a:p>
            <a:r>
              <a:rPr lang="en-US" dirty="0" smtClean="0"/>
              <a:t>This is a minimum time frame. </a:t>
            </a:r>
          </a:p>
          <a:p>
            <a:pPr lvl="1"/>
            <a:r>
              <a:rPr lang="en-US" dirty="0" smtClean="0"/>
              <a:t>If your LCAS has agreed to a longer time frame, you must following those parameters.</a:t>
            </a:r>
          </a:p>
          <a:p>
            <a:r>
              <a:rPr lang="en-US" dirty="0" smtClean="0"/>
              <a:t>After using due diligence, if the agency can still not get a hold of the client – they must document in WISP or contact the List Holder to document on the Non-WISP Prioritization list.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4952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07994"/>
          </a:xfrm>
        </p:spPr>
        <p:txBody>
          <a:bodyPr/>
          <a:lstStyle/>
          <a:p>
            <a:r>
              <a:rPr lang="en-US" b="1" dirty="0" smtClean="0"/>
              <a:t>Role of the Agency Application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42369"/>
            <a:ext cx="10018713" cy="4696287"/>
          </a:xfrm>
        </p:spPr>
        <p:txBody>
          <a:bodyPr>
            <a:normAutofit/>
          </a:bodyPr>
          <a:lstStyle/>
          <a:p>
            <a:r>
              <a:rPr lang="en-US" dirty="0" smtClean="0"/>
              <a:t>There have been many questions about the role an Agency Application plays in enrollment of eligible clients. </a:t>
            </a:r>
          </a:p>
          <a:p>
            <a:r>
              <a:rPr lang="en-US" dirty="0" smtClean="0"/>
              <a:t>If a person is the highest priority for housing and the eligibility factors (homeless status, disability, chronic homeless status) are verified – there should be no reason to deny a client.</a:t>
            </a:r>
          </a:p>
          <a:p>
            <a:r>
              <a:rPr lang="en-US" dirty="0" smtClean="0"/>
              <a:t>What is the purpose of the application?</a:t>
            </a:r>
          </a:p>
          <a:p>
            <a:pPr lvl="1"/>
            <a:r>
              <a:rPr lang="en-US" dirty="0" smtClean="0"/>
              <a:t>If the purpose of the application is to gather additional collateral information, your staff must ensure the application process does not add an obstacle to obtaining housing. 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5438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52383"/>
          </a:xfrm>
        </p:spPr>
        <p:txBody>
          <a:bodyPr/>
          <a:lstStyle/>
          <a:p>
            <a:r>
              <a:rPr lang="en-US" b="1" dirty="0" smtClean="0"/>
              <a:t>List Holder Disclaimer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38183"/>
            <a:ext cx="10018713" cy="4891596"/>
          </a:xfrm>
        </p:spPr>
        <p:txBody>
          <a:bodyPr/>
          <a:lstStyle/>
          <a:p>
            <a:r>
              <a:rPr lang="en-US" dirty="0" smtClean="0"/>
              <a:t>The List Holder CANNOT release the access of the list.</a:t>
            </a:r>
          </a:p>
          <a:p>
            <a:endParaRPr lang="en-US" dirty="0" smtClean="0"/>
          </a:p>
          <a:p>
            <a:r>
              <a:rPr lang="en-US" dirty="0" smtClean="0"/>
              <a:t>The List Holder CANNOT download the list to share.</a:t>
            </a:r>
          </a:p>
          <a:p>
            <a:endParaRPr lang="en-US" dirty="0" smtClean="0"/>
          </a:p>
          <a:p>
            <a:r>
              <a:rPr lang="en-US" dirty="0" smtClean="0"/>
              <a:t>The List Holder CANNOT email out the information about the people on the list. </a:t>
            </a:r>
          </a:p>
          <a:p>
            <a:endParaRPr lang="en-US" dirty="0" smtClean="0"/>
          </a:p>
          <a:p>
            <a:r>
              <a:rPr lang="en-US" dirty="0" smtClean="0"/>
              <a:t>The List Holder CAN provide the next highest prioritized person’s information, referring agency, and unique ID.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9634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016"/>
          </a:xfrm>
        </p:spPr>
        <p:txBody>
          <a:bodyPr/>
          <a:lstStyle/>
          <a:p>
            <a:r>
              <a:rPr lang="en-US" b="1" dirty="0" smtClean="0"/>
              <a:t>NOTICE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4563123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n-US" sz="3000" b="1" i="1" dirty="0"/>
              <a:t>It is prohibited for any HUD-funded homelessness assistance programs to serve individuals and/or families experiencing homelessness or who are at imminent risk of homelessness, without the household first going through the Coordinated Assessment System and receiving a referral to the Prioritization List.</a:t>
            </a:r>
            <a:endParaRPr lang="en-US" sz="3000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58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2929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QUESTIONS?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55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016"/>
          </a:xfrm>
        </p:spPr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44033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/>
              <a:t>All Balance of State COC information pertaining to Coordinated Entry system is located on the BOS website:  </a:t>
            </a:r>
            <a:r>
              <a:rPr lang="en-US" sz="2200" dirty="0" smtClean="0">
                <a:hlinkClick r:id="rId2"/>
              </a:rPr>
              <a:t>www.wiboscoc.org</a:t>
            </a:r>
            <a:r>
              <a:rPr lang="en-US" sz="2200" dirty="0" smtClean="0"/>
              <a:t>. This includes: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The Coordinated Entry Policy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The Coordinated Entry 101 webinar and slides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Transitional Housing Prioritization webinar and slides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 List-Holder/DLA Training:  Managing the Non-WISP </a:t>
            </a:r>
            <a:r>
              <a:rPr lang="en-US" sz="2000" dirty="0" smtClean="0"/>
              <a:t>List webinar &amp; slides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NON WISP Referral Form </a:t>
            </a:r>
            <a:r>
              <a:rPr lang="en-US" sz="2000" dirty="0" smtClean="0"/>
              <a:t>Training webinar &amp; slides</a:t>
            </a:r>
            <a:endParaRPr lang="en-US" sz="2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BOS Pre-Screen </a:t>
            </a:r>
            <a:r>
              <a:rPr lang="en-US" sz="2200" dirty="0"/>
              <a:t>F</a:t>
            </a:r>
            <a:r>
              <a:rPr lang="en-US" sz="2200" dirty="0" smtClean="0"/>
              <a:t>orm (revised)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Paper version and fillable version of the VI-SPDAT version 2.0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Paper version and fillable version of the VI-F-SPDAT version 2.0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HUD brief on Coordinated Entry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18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79016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124" y="1580225"/>
            <a:ext cx="9842899" cy="4208017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Prioritization Review (PSH, TH, RRH)</a:t>
            </a:r>
          </a:p>
          <a:p>
            <a:r>
              <a:rPr lang="en-US" dirty="0" smtClean="0"/>
              <a:t>Perspective of a Housing Provider – “I have an opening. Now what?”</a:t>
            </a:r>
          </a:p>
          <a:p>
            <a:pPr lvl="1"/>
            <a:r>
              <a:rPr lang="en-US" dirty="0" smtClean="0"/>
              <a:t>WISP Prioritization List</a:t>
            </a:r>
          </a:p>
          <a:p>
            <a:pPr lvl="1"/>
            <a:r>
              <a:rPr lang="en-US" dirty="0" smtClean="0"/>
              <a:t>Non-WISP Prioritization List</a:t>
            </a:r>
          </a:p>
          <a:p>
            <a:r>
              <a:rPr lang="en-US" dirty="0" smtClean="0"/>
              <a:t>Contact</a:t>
            </a:r>
          </a:p>
          <a:p>
            <a:r>
              <a:rPr lang="en-US" dirty="0" smtClean="0"/>
              <a:t>Accept or Decline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712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23" y="207118"/>
            <a:ext cx="10018713" cy="779016"/>
          </a:xfrm>
        </p:spPr>
        <p:txBody>
          <a:bodyPr/>
          <a:lstStyle/>
          <a:p>
            <a:r>
              <a:rPr lang="en-US" b="1" dirty="0" smtClean="0"/>
              <a:t>Coordinated Entry</a:t>
            </a:r>
            <a:endParaRPr lang="en-US" b="1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81703" y="310876"/>
            <a:ext cx="4694809" cy="474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95635" y="1580225"/>
            <a:ext cx="45808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Coordinated Entry is Not: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specific </a:t>
            </a:r>
            <a:r>
              <a:rPr lang="en-US" sz="2000" dirty="0" smtClean="0"/>
              <a:t>tool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What you have already been </a:t>
            </a:r>
            <a:r>
              <a:rPr lang="en-US" sz="2000" dirty="0" smtClean="0"/>
              <a:t>doing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One agency’s </a:t>
            </a:r>
            <a:r>
              <a:rPr lang="en-US" sz="2000" dirty="0" smtClean="0"/>
              <a:t>responsibility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About putting </a:t>
            </a:r>
            <a:r>
              <a:rPr lang="en-US" sz="2000" u="sng" dirty="0"/>
              <a:t>your</a:t>
            </a:r>
            <a:r>
              <a:rPr lang="en-US" sz="2000" dirty="0"/>
              <a:t> clients into </a:t>
            </a:r>
            <a:r>
              <a:rPr lang="en-US" sz="2000" u="sng" dirty="0"/>
              <a:t>your</a:t>
            </a:r>
            <a:r>
              <a:rPr lang="en-US" sz="2000" dirty="0"/>
              <a:t> </a:t>
            </a:r>
            <a:r>
              <a:rPr lang="en-US" sz="2000" dirty="0" smtClean="0"/>
              <a:t>program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fix for lack of </a:t>
            </a:r>
            <a:r>
              <a:rPr lang="en-US" sz="2000" dirty="0" smtClean="0"/>
              <a:t>resources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wait list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0955" y="1580225"/>
            <a:ext cx="528073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Coordinated Entry </a:t>
            </a:r>
            <a:r>
              <a:rPr lang="en-US" sz="2000" b="1" dirty="0" smtClean="0"/>
              <a:t>is: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 </a:t>
            </a:r>
            <a:r>
              <a:rPr lang="en-US" sz="2000" dirty="0" smtClean="0"/>
              <a:t>system 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dirty="0"/>
              <a:t>method of prioritizing clients based on need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 entire local </a:t>
            </a:r>
            <a:r>
              <a:rPr lang="en-US" sz="2000" dirty="0"/>
              <a:t>continua’s </a:t>
            </a:r>
            <a:r>
              <a:rPr lang="en-US" sz="2000" dirty="0" smtClean="0"/>
              <a:t>responsibility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About </a:t>
            </a:r>
            <a:r>
              <a:rPr lang="en-US" sz="2000" dirty="0"/>
              <a:t>housing people with the greatest need into any eligible program 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 opportunity to discuss community needs and resources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An active list of people in need of housing services</a:t>
            </a:r>
          </a:p>
        </p:txBody>
      </p:sp>
    </p:spTree>
    <p:extLst>
      <p:ext uri="{BB962C8B-B14F-4D97-AF65-F5344CB8AC3E}">
        <p14:creationId xmlns:p14="http://schemas.microsoft.com/office/powerpoint/2010/main" val="230811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09835"/>
          </a:xfrm>
        </p:spPr>
        <p:txBody>
          <a:bodyPr/>
          <a:lstStyle/>
          <a:p>
            <a:r>
              <a:rPr lang="en-US" b="1" dirty="0" smtClean="0"/>
              <a:t>Written Standards – Order of Priority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3491"/>
            <a:ext cx="10018713" cy="51224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3 main project types have written standards and an order of priority.</a:t>
            </a:r>
          </a:p>
          <a:p>
            <a:pPr lvl="1"/>
            <a:r>
              <a:rPr lang="en-US" b="1" dirty="0" smtClean="0"/>
              <a:t>Permanent Supportive Housing (PSH):  </a:t>
            </a:r>
          </a:p>
          <a:p>
            <a:pPr lvl="2"/>
            <a:r>
              <a:rPr lang="en-US" dirty="0" smtClean="0"/>
              <a:t>Chronic status (includes disability and length of homelessness) &amp;</a:t>
            </a:r>
          </a:p>
          <a:p>
            <a:pPr lvl="2"/>
            <a:r>
              <a:rPr lang="en-US" dirty="0" smtClean="0"/>
              <a:t>VI-SPDAT score</a:t>
            </a:r>
          </a:p>
          <a:p>
            <a:pPr lvl="1"/>
            <a:r>
              <a:rPr lang="en-US" b="1" dirty="0" smtClean="0"/>
              <a:t>Transitional Housing (TH): </a:t>
            </a:r>
          </a:p>
          <a:p>
            <a:pPr lvl="2"/>
            <a:r>
              <a:rPr lang="en-US" dirty="0" smtClean="0"/>
              <a:t>Homeless category, 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isability, &amp; </a:t>
            </a:r>
          </a:p>
          <a:p>
            <a:pPr lvl="2"/>
            <a:r>
              <a:rPr lang="en-US" dirty="0" smtClean="0"/>
              <a:t>VI-SPDAT score</a:t>
            </a:r>
          </a:p>
          <a:p>
            <a:pPr lvl="1"/>
            <a:r>
              <a:rPr lang="en-US" b="1" dirty="0" smtClean="0"/>
              <a:t>Rapid Re-housing (RRH): </a:t>
            </a:r>
          </a:p>
          <a:p>
            <a:pPr lvl="2"/>
            <a:r>
              <a:rPr lang="en-US" dirty="0" smtClean="0"/>
              <a:t>VI-SPDAT </a:t>
            </a:r>
          </a:p>
          <a:p>
            <a:r>
              <a:rPr lang="en-US" dirty="0" smtClean="0"/>
              <a:t>The written standards cover more than prioritization. </a:t>
            </a:r>
          </a:p>
          <a:p>
            <a:r>
              <a:rPr lang="en-US" dirty="0" smtClean="0"/>
              <a:t>The prioritization is a key component of the coordinated entry process.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082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87388"/>
          </a:xfrm>
        </p:spPr>
        <p:txBody>
          <a:bodyPr/>
          <a:lstStyle/>
          <a:p>
            <a:r>
              <a:rPr lang="en-US" b="1" dirty="0" smtClean="0"/>
              <a:t>Permanent Supportive Housing (PSH)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12885"/>
            <a:ext cx="10018713" cy="3678315"/>
          </a:xfrm>
        </p:spPr>
        <p:txBody>
          <a:bodyPr/>
          <a:lstStyle/>
          <a:p>
            <a:r>
              <a:rPr lang="en-US" dirty="0" smtClean="0"/>
              <a:t>Chronic status priority – 12 month consecutive or 4 times in 3 years totaling 12 months or more (new definition)</a:t>
            </a:r>
          </a:p>
          <a:p>
            <a:endParaRPr lang="en-US" dirty="0" smtClean="0"/>
          </a:p>
          <a:p>
            <a:r>
              <a:rPr lang="en-US" dirty="0" smtClean="0"/>
              <a:t>VI-SPDAT score (must be 8+) or VI-F-SPDAT score (must be 9+)</a:t>
            </a:r>
          </a:p>
          <a:p>
            <a:endParaRPr lang="en-US" dirty="0" smtClean="0"/>
          </a:p>
          <a:p>
            <a:r>
              <a:rPr lang="en-US" dirty="0" smtClean="0"/>
              <a:t>Length of homelessness used as a tie-breaker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234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5346"/>
          </a:xfrm>
        </p:spPr>
        <p:txBody>
          <a:bodyPr/>
          <a:lstStyle/>
          <a:p>
            <a:r>
              <a:rPr lang="en-US" b="1" dirty="0" smtClean="0"/>
              <a:t>Transitional Housing (TH)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24109"/>
            <a:ext cx="10018713" cy="4039340"/>
          </a:xfrm>
        </p:spPr>
        <p:txBody>
          <a:bodyPr>
            <a:normAutofit/>
          </a:bodyPr>
          <a:lstStyle/>
          <a:p>
            <a:r>
              <a:rPr lang="en-US" dirty="0" smtClean="0"/>
              <a:t>Priority:  Category 1 or 4 homeless status </a:t>
            </a:r>
            <a:endParaRPr lang="en-US" dirty="0"/>
          </a:p>
          <a:p>
            <a:endParaRPr lang="en-US" dirty="0"/>
          </a:p>
          <a:p>
            <a:r>
              <a:rPr lang="en-US" dirty="0"/>
              <a:t>Disability (adult)</a:t>
            </a:r>
          </a:p>
          <a:p>
            <a:endParaRPr lang="en-US" dirty="0" smtClean="0"/>
          </a:p>
          <a:p>
            <a:r>
              <a:rPr lang="en-US" dirty="0" smtClean="0"/>
              <a:t>VI-SPDAT </a:t>
            </a:r>
            <a:r>
              <a:rPr lang="en-US" dirty="0"/>
              <a:t>score (must be 8+) or VI-F-SPDAT score (must be 9+)</a:t>
            </a:r>
          </a:p>
          <a:p>
            <a:endParaRPr lang="en-US" dirty="0"/>
          </a:p>
          <a:p>
            <a:r>
              <a:rPr lang="en-US" dirty="0" smtClean="0"/>
              <a:t>Length </a:t>
            </a:r>
            <a:r>
              <a:rPr lang="en-US" dirty="0"/>
              <a:t>of homelessness used as a tie-breaker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632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7691"/>
          </a:xfrm>
        </p:spPr>
        <p:txBody>
          <a:bodyPr/>
          <a:lstStyle/>
          <a:p>
            <a:r>
              <a:rPr lang="en-US" b="1" dirty="0" smtClean="0"/>
              <a:t>Rapid Re-Housing (RRH)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63807"/>
            <a:ext cx="10018713" cy="3527394"/>
          </a:xfrm>
        </p:spPr>
        <p:txBody>
          <a:bodyPr>
            <a:normAutofit/>
          </a:bodyPr>
          <a:lstStyle/>
          <a:p>
            <a:r>
              <a:rPr lang="en-US" dirty="0" smtClean="0"/>
              <a:t>VI-SPDAT score &amp; VI-F-Score </a:t>
            </a:r>
            <a:r>
              <a:rPr lang="en-US" dirty="0"/>
              <a:t>(must be </a:t>
            </a:r>
            <a:r>
              <a:rPr lang="en-US" dirty="0" smtClean="0"/>
              <a:t>at least 4)</a:t>
            </a:r>
          </a:p>
          <a:p>
            <a:endParaRPr lang="en-US" dirty="0"/>
          </a:p>
          <a:p>
            <a:r>
              <a:rPr lang="en-US" dirty="0" smtClean="0"/>
              <a:t>Requirements – Category 1</a:t>
            </a:r>
            <a:endParaRPr lang="en-US" dirty="0"/>
          </a:p>
          <a:p>
            <a:endParaRPr lang="en-US" dirty="0"/>
          </a:p>
          <a:p>
            <a:r>
              <a:rPr lang="en-US" dirty="0"/>
              <a:t>Length of homelessness used as a tie-breaker</a:t>
            </a:r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109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039" y="90996"/>
            <a:ext cx="10018713" cy="1214021"/>
          </a:xfrm>
        </p:spPr>
        <p:txBody>
          <a:bodyPr/>
          <a:lstStyle/>
          <a:p>
            <a:r>
              <a:rPr lang="en-US" b="1" dirty="0" smtClean="0"/>
              <a:t>“I have an opening. Now what?”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4897"/>
            <a:ext cx="10018713" cy="52043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Housing Provider Type</a:t>
            </a:r>
          </a:p>
          <a:p>
            <a:pPr lvl="1"/>
            <a:r>
              <a:rPr lang="en-US" dirty="0" smtClean="0"/>
              <a:t>If the housing provider is an agency that does not use WISP, they must contact a partner agency that uses Service Point to run the WISP Prioritization list for families &amp; singles.</a:t>
            </a:r>
          </a:p>
          <a:p>
            <a:pPr lvl="1"/>
            <a:r>
              <a:rPr lang="en-US" dirty="0" smtClean="0"/>
              <a:t>If the housing provider is an agency that uses WISP, they must run the Prioritization list for singles and families.</a:t>
            </a:r>
          </a:p>
          <a:p>
            <a:r>
              <a:rPr lang="en-US" dirty="0" smtClean="0"/>
              <a:t>Based on the project type (PSH, TH, RRH), the staff will take the first person off the WISP list and note their “numbers” or “information.”</a:t>
            </a:r>
          </a:p>
          <a:p>
            <a:r>
              <a:rPr lang="en-US" dirty="0" smtClean="0"/>
              <a:t>Then, the staff person must contact the List Holder for their continua. </a:t>
            </a:r>
          </a:p>
          <a:p>
            <a:r>
              <a:rPr lang="en-US" dirty="0" smtClean="0"/>
              <a:t>Based on the project type (PSH, TH, RRH), the List Holder will be asked if the highest person is higher in priority than the WISP person.  </a:t>
            </a:r>
          </a:p>
          <a:p>
            <a:pPr lvl="1"/>
            <a:r>
              <a:rPr lang="en-US" dirty="0" smtClean="0"/>
              <a:t>This will involve asking about VI-SPDAT score, length of homelessness, disability, chronic status, etc.</a:t>
            </a:r>
          </a:p>
          <a:p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0387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056443"/>
            <a:ext cx="10018713" cy="5095782"/>
          </a:xfrm>
        </p:spPr>
        <p:txBody>
          <a:bodyPr/>
          <a:lstStyle/>
          <a:p>
            <a:r>
              <a:rPr lang="en-US" dirty="0" smtClean="0"/>
              <a:t>If the person on the WISP list has higher priority scores, then the opening is offered to that person.</a:t>
            </a:r>
          </a:p>
          <a:p>
            <a:pPr lvl="1"/>
            <a:r>
              <a:rPr lang="en-US" dirty="0" smtClean="0"/>
              <a:t>To document, staff should follow the ICA instructions and process for accepting referrals in Service Point.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the person on the Non-WISP list has higher priority scores, then the opening is offered to that person. </a:t>
            </a:r>
          </a:p>
          <a:p>
            <a:pPr lvl="1"/>
            <a:r>
              <a:rPr lang="en-US" dirty="0" smtClean="0"/>
              <a:t>To document, staff should contact the List Holder and get the referring agency contact information and unique ID for the person and let the List Holder know that the referral is “accepted.”</a:t>
            </a:r>
          </a:p>
          <a:p>
            <a:pPr lvl="1"/>
            <a:r>
              <a:rPr lang="en-US" dirty="0" smtClean="0"/>
              <a:t>List Holder should following the instructions and process for completing the “Housing Action” tab on the Non-WISP Prioritization List.</a:t>
            </a:r>
            <a:endParaRPr lang="en-US" dirty="0"/>
          </a:p>
        </p:txBody>
      </p:sp>
      <p:pic>
        <p:nvPicPr>
          <p:cNvPr id="4" name="Picture 2" descr="5B9C5A22-E598-40DE-8F12-BB38D9EA078E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321" y="310876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1414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725</TotalTime>
  <Words>1191</Words>
  <Application>Microsoft Macintosh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Corbel</vt:lpstr>
      <vt:lpstr>Wingdings</vt:lpstr>
      <vt:lpstr>Arial</vt:lpstr>
      <vt:lpstr>Parallax</vt:lpstr>
      <vt:lpstr> Working with the WISP &amp; Non-WISP Prioritization List</vt:lpstr>
      <vt:lpstr>Agenda</vt:lpstr>
      <vt:lpstr>Coordinated Entry</vt:lpstr>
      <vt:lpstr>Written Standards – Order of Priority</vt:lpstr>
      <vt:lpstr>Permanent Supportive Housing (PSH)</vt:lpstr>
      <vt:lpstr>Transitional Housing (TH)</vt:lpstr>
      <vt:lpstr>Rapid Re-Housing (RRH)</vt:lpstr>
      <vt:lpstr>“I have an opening. Now what?”</vt:lpstr>
      <vt:lpstr>PowerPoint Presentation</vt:lpstr>
      <vt:lpstr>“I have the name. Now what?”</vt:lpstr>
      <vt:lpstr>Client Refuses</vt:lpstr>
      <vt:lpstr>Client Accepts</vt:lpstr>
      <vt:lpstr>Client Declines – found a different solution</vt:lpstr>
      <vt:lpstr>“What if I can’t contact the person?”</vt:lpstr>
      <vt:lpstr>Role of the Agency Application</vt:lpstr>
      <vt:lpstr>List Holder Disclaimer</vt:lpstr>
      <vt:lpstr>NOTICE</vt:lpstr>
      <vt:lpstr>PowerPoint Presentation</vt:lpstr>
      <vt:lpstr>Resources</vt:lpstr>
    </vt:vector>
  </TitlesOfParts>
  <Company>Hewlett-Packard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Poser</dc:creator>
  <cp:lastModifiedBy>Jen Schmohe</cp:lastModifiedBy>
  <cp:revision>106</cp:revision>
  <dcterms:created xsi:type="dcterms:W3CDTF">2016-03-09T20:46:20Z</dcterms:created>
  <dcterms:modified xsi:type="dcterms:W3CDTF">2020-04-18T03:08:48Z</dcterms:modified>
</cp:coreProperties>
</file>