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17"/>
  </p:notesMasterIdLst>
  <p:handoutMasterIdLst>
    <p:handoutMasterId r:id="rId18"/>
  </p:handoutMasterIdLst>
  <p:sldIdLst>
    <p:sldId id="256" r:id="rId3"/>
    <p:sldId id="654" r:id="rId4"/>
    <p:sldId id="664" r:id="rId5"/>
    <p:sldId id="655" r:id="rId6"/>
    <p:sldId id="665" r:id="rId7"/>
    <p:sldId id="666" r:id="rId8"/>
    <p:sldId id="667" r:id="rId9"/>
    <p:sldId id="668" r:id="rId10"/>
    <p:sldId id="669" r:id="rId11"/>
    <p:sldId id="670" r:id="rId12"/>
    <p:sldId id="671" r:id="rId13"/>
    <p:sldId id="672" r:id="rId14"/>
    <p:sldId id="673" r:id="rId15"/>
    <p:sldId id="662" r:id="rId1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ABC55A-D3A2-4405-ACD1-07A8A4DDEDBB}" v="1" dt="2023-11-20T19:30:04.764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5274" autoAdjust="0"/>
  </p:normalViewPr>
  <p:slideViewPr>
    <p:cSldViewPr snapToGrid="0">
      <p:cViewPr varScale="1">
        <p:scale>
          <a:sx n="111" d="100"/>
          <a:sy n="111" d="100"/>
        </p:scale>
        <p:origin x="1062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11/20/2023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11/20/2023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16861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7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68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53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60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4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05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5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1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96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0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0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s://www.wiboscoc.org/uploads/3/7/2/4/37244219/barriers_assessment_pdf_11.2023.pdf" TargetMode="Externa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yan.graham@wibos.or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wiboscoc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boscoc.org/uploads/3/7/2/4/37244219/pre-screen_final_pdf_11.202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wiboscoc.org/uploads/3/7/2/4/37244219/faq_homeless_assessment_process.pdf" TargetMode="External"/><Relationship Id="rId4" Type="http://schemas.openxmlformats.org/officeDocument/2006/relationships/hyperlink" Target="https://www.wiboscoc.org/uploads/3/7/2/4/37244219/barriers_assessment_pdf_11.202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dexchange.info/resource/4847/hearth-defining-chronically-homeless-final-rule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1753298"/>
            <a:ext cx="9966960" cy="2055157"/>
          </a:xfrm>
        </p:spPr>
        <p:txBody>
          <a:bodyPr>
            <a:normAutofit/>
          </a:bodyPr>
          <a:lstStyle/>
          <a:p>
            <a:r>
              <a:rPr lang="en-US" sz="6000" dirty="0"/>
              <a:t>CE pre-screen &amp; barriers assessment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1600" dirty="0"/>
              <a:t> </a:t>
            </a:r>
          </a:p>
          <a:p>
            <a:r>
              <a:rPr lang="en-US" sz="1400" dirty="0"/>
              <a:t>WI Balance of State </a:t>
            </a:r>
            <a:r>
              <a:rPr lang="en-US" sz="1400" dirty="0" err="1"/>
              <a:t>CoC</a:t>
            </a:r>
            <a:endParaRPr lang="en-US" sz="1400" dirty="0"/>
          </a:p>
          <a:p>
            <a:r>
              <a:rPr lang="en-US" sz="1400" dirty="0"/>
              <a:t>November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BFC8B5-328B-42C1-93D7-4B0B383CE4A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505" y="613867"/>
            <a:ext cx="1988190" cy="125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Comes directly from WI BOS Pre-screen form: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F72D220-2D65-23A8-B436-8A5EBC0E2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152" y="178809"/>
            <a:ext cx="9875838" cy="1355725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Measurement #4: Sub Population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6D2AB-FF1E-7626-3324-9F028F0EA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69" y="1791849"/>
            <a:ext cx="9507808" cy="46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5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15" y="390274"/>
            <a:ext cx="9404723" cy="80791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Measurement #5: Most Needs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24CBFA-385E-8584-5482-946F4E493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20" y="1112105"/>
            <a:ext cx="8664354" cy="43201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B4596C-BF67-6F9D-5438-99463B49363B}"/>
              </a:ext>
            </a:extLst>
          </p:cNvPr>
          <p:cNvSpPr txBox="1"/>
          <p:nvPr/>
        </p:nvSpPr>
        <p:spPr>
          <a:xfrm>
            <a:off x="9213279" y="1328114"/>
            <a:ext cx="273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Household can score in multiple factors.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D21AC-0DFC-811C-460D-4929466844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20" y="1544123"/>
            <a:ext cx="8658454" cy="418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2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3"/>
            <a:ext cx="9030183" cy="914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Comes directly from WI BOS Pre-screen form: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F72D220-2D65-23A8-B436-8A5EBC0E2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152" y="178809"/>
            <a:ext cx="9875838" cy="1355725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Measurement #5: Most Needs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E10186-9415-FF52-01E3-C95AA04A2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63" y="2219985"/>
            <a:ext cx="10040533" cy="132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15" y="390274"/>
            <a:ext cx="9404723" cy="80791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Measurement #6: Barriers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24CBFA-385E-8584-5482-946F4E493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20" y="1112105"/>
            <a:ext cx="8664354" cy="43201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B4596C-BF67-6F9D-5438-99463B49363B}"/>
              </a:ext>
            </a:extLst>
          </p:cNvPr>
          <p:cNvSpPr txBox="1"/>
          <p:nvPr/>
        </p:nvSpPr>
        <p:spPr>
          <a:xfrm>
            <a:off x="475283" y="2496067"/>
            <a:ext cx="8673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ensure you are taking a trauma informed approach when administering the barriers assessment</a:t>
            </a:r>
          </a:p>
          <a:p>
            <a:endParaRPr lang="en-US" dirty="0"/>
          </a:p>
          <a:p>
            <a:r>
              <a:rPr lang="en-US" dirty="0"/>
              <a:t>Inform consumers that they can decline to answer any of the questions</a:t>
            </a:r>
          </a:p>
          <a:p>
            <a:endParaRPr lang="en-US" dirty="0"/>
          </a:p>
          <a:p>
            <a:r>
              <a:rPr lang="en-US" dirty="0"/>
              <a:t>Inform consumers these are yes or no questions. Statements like “I have all the information I need to complete this question or this CE referral, but if you want to continue to share, I am happy to listen” empower client choice. </a:t>
            </a:r>
          </a:p>
          <a:p>
            <a:endParaRPr lang="en-US" dirty="0"/>
          </a:p>
          <a:p>
            <a:r>
              <a:rPr lang="en-US" dirty="0"/>
              <a:t>Barriers Assessment: </a:t>
            </a:r>
            <a:r>
              <a:rPr lang="en-US" dirty="0">
                <a:hlinkClick r:id="rId5"/>
              </a:rPr>
              <a:t>Barriers </a:t>
            </a:r>
            <a:r>
              <a:rPr lang="en-US" dirty="0" err="1">
                <a:hlinkClick r:id="rId5"/>
              </a:rPr>
              <a:t>Assessment_Fillable_Dec</a:t>
            </a:r>
            <a:r>
              <a:rPr lang="en-US" dirty="0">
                <a:hlinkClick r:id="rId5"/>
              </a:rPr>
              <a:t> 2023.pdf (wiboscoc.org)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ED077D-DCDE-F898-DBBA-FE84C455DB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930" y="1544123"/>
            <a:ext cx="8674000" cy="72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1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81" y="461916"/>
            <a:ext cx="7492753" cy="695417"/>
          </a:xfrm>
        </p:spPr>
        <p:txBody>
          <a:bodyPr/>
          <a:lstStyle/>
          <a:p>
            <a:r>
              <a:rPr lang="en-US" b="1" u="sng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82" y="1251431"/>
            <a:ext cx="4541562" cy="514937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b="1" dirty="0"/>
              <a:t>Ryan Graham</a:t>
            </a:r>
            <a:r>
              <a:rPr lang="en-US" dirty="0"/>
              <a:t>					</a:t>
            </a:r>
          </a:p>
          <a:p>
            <a:pPr marL="274320" lvl="1" indent="0">
              <a:buNone/>
            </a:pPr>
            <a:r>
              <a:rPr lang="en-US" dirty="0"/>
              <a:t>Homeless Systems Manager				</a:t>
            </a:r>
          </a:p>
          <a:p>
            <a:pPr marL="274320" lvl="1" indent="0">
              <a:buNone/>
            </a:pPr>
            <a:r>
              <a:rPr lang="en-US" dirty="0"/>
              <a:t>Wisconsin Balance of State CoC</a:t>
            </a:r>
          </a:p>
          <a:p>
            <a:pPr marL="274320" lvl="1" indent="0">
              <a:buNone/>
            </a:pPr>
            <a:r>
              <a:rPr lang="en-US" dirty="0"/>
              <a:t>			</a:t>
            </a:r>
          </a:p>
          <a:p>
            <a:pPr marL="274320" lvl="1" indent="0">
              <a:buNone/>
            </a:pPr>
            <a:r>
              <a:rPr lang="en-US" dirty="0">
                <a:hlinkClick r:id="rId3"/>
              </a:rPr>
              <a:t>ryan.graham@wibos.org</a:t>
            </a:r>
            <a:r>
              <a:rPr lang="en-US" dirty="0"/>
              <a:t>			</a:t>
            </a:r>
          </a:p>
          <a:p>
            <a:pPr marL="274320" lvl="1" indent="0">
              <a:buNone/>
            </a:pPr>
            <a:r>
              <a:rPr lang="en-US" dirty="0"/>
              <a:t>PO Box 272, Eau Claire, WI  54702		</a:t>
            </a:r>
          </a:p>
          <a:p>
            <a:pPr marL="274320" lvl="1" indent="0">
              <a:buNone/>
            </a:pPr>
            <a:r>
              <a:rPr lang="en-US" dirty="0"/>
              <a:t>Phone: 715-225-0164				</a:t>
            </a:r>
          </a:p>
          <a:p>
            <a:pPr marL="274320" lvl="1" indent="0">
              <a:buNone/>
            </a:pPr>
            <a:r>
              <a:rPr lang="en-US" dirty="0"/>
              <a:t>Website:  </a:t>
            </a:r>
            <a:r>
              <a:rPr lang="en-US" dirty="0">
                <a:hlinkClick r:id="rId4"/>
              </a:rPr>
              <a:t>www.wiboscoc.org</a:t>
            </a:r>
            <a:r>
              <a:rPr lang="en-US" dirty="0"/>
              <a:t> 			</a:t>
            </a:r>
          </a:p>
        </p:txBody>
      </p:sp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4168AF-6958-FBB7-2723-521F71E77881}"/>
              </a:ext>
            </a:extLst>
          </p:cNvPr>
          <p:cNvSpPr txBox="1">
            <a:spLocks/>
          </p:cNvSpPr>
          <p:nvPr/>
        </p:nvSpPr>
        <p:spPr>
          <a:xfrm>
            <a:off x="5435974" y="1274330"/>
            <a:ext cx="4541562" cy="5149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buFont typeface="Corbel" pitchFamily="34" charset="0"/>
              <a:buNone/>
            </a:pPr>
            <a:endParaRPr lang="en-US" dirty="0"/>
          </a:p>
          <a:p>
            <a:pPr marL="274320" lvl="1" indent="0">
              <a:buFont typeface="Corbel" pitchFamily="34" charset="0"/>
              <a:buNone/>
            </a:pPr>
            <a:r>
              <a:rPr lang="en-US" b="1" dirty="0"/>
              <a:t>Holly </a:t>
            </a:r>
            <a:r>
              <a:rPr lang="en-US" b="1" dirty="0" err="1"/>
              <a:t>Sieren</a:t>
            </a:r>
            <a:r>
              <a:rPr lang="en-US" dirty="0"/>
              <a:t>				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/>
              <a:t>Coordinated Entry Systems Specialist				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/>
              <a:t>Wisconsin Balance of State CoC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/>
              <a:t>			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>
                <a:hlinkClick r:id="rId3"/>
              </a:rPr>
              <a:t>holly.sieren@wibos.org</a:t>
            </a:r>
            <a:r>
              <a:rPr lang="en-US" dirty="0"/>
              <a:t>			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/>
              <a:t>PO Box 272, </a:t>
            </a:r>
            <a:r>
              <a:rPr lang="en-US" dirty="0" err="1"/>
              <a:t>Eau</a:t>
            </a:r>
            <a:r>
              <a:rPr lang="en-US" dirty="0"/>
              <a:t> Claire, WI  54702		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/>
              <a:t>Phone: 715-225-0164				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/>
              <a:t>Website:  </a:t>
            </a:r>
            <a:r>
              <a:rPr lang="en-US" dirty="0">
                <a:hlinkClick r:id="rId4"/>
              </a:rPr>
              <a:t>www.wiboscoc.org</a:t>
            </a:r>
            <a:r>
              <a:rPr lang="en-US" dirty="0"/>
              <a:t> 			</a:t>
            </a:r>
          </a:p>
        </p:txBody>
      </p:sp>
    </p:spTree>
    <p:extLst>
      <p:ext uri="{BB962C8B-B14F-4D97-AF65-F5344CB8AC3E}">
        <p14:creationId xmlns:p14="http://schemas.microsoft.com/office/powerpoint/2010/main" val="145268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b="1" u="sng">
                <a:solidFill>
                  <a:srgbClr val="FFFFFF"/>
                </a:solidFill>
              </a:rPr>
              <a:t>WI BOS Homeless Assessment:</a:t>
            </a: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61" y="2653932"/>
            <a:ext cx="11623004" cy="4204067"/>
          </a:xfrm>
        </p:spPr>
        <p:txBody>
          <a:bodyPr>
            <a:normAutofit fontScale="92500" lnSpcReduction="10000"/>
          </a:bodyPr>
          <a:lstStyle/>
          <a:p>
            <a:endParaRPr lang="en-US" sz="1500" dirty="0">
              <a:solidFill>
                <a:schemeClr val="tx1"/>
              </a:solidFill>
            </a:endParaRP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Will replace the VI-SPDAT assessment, VI-F-SPDAT, and TAY-VI-SPDAT</a:t>
            </a: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Does NOT change the order of priority for each housing program</a:t>
            </a: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Total score will be out of 100 points and may have a decimal point</a:t>
            </a: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The information collected for the purpose of CE is all self report. Verification happens at project entry</a:t>
            </a: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The Household gets to determine their head of household. This has nothing to do with what they claim for financial reasons or for taxes.</a:t>
            </a: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Adults can get their own assessment and referral if they choose </a:t>
            </a: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90% of the points will come from the information collected on the WI BOS Pre-screen form </a:t>
            </a:r>
            <a:r>
              <a:rPr lang="en-US" dirty="0">
                <a:hlinkClick r:id="rId3"/>
              </a:rPr>
              <a:t>pre-screen_final_pdf_11.2023.pdf (wiboscoc.org)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614045" lvl="3" indent="-285750"/>
            <a:r>
              <a:rPr lang="en-US" sz="1800" dirty="0">
                <a:solidFill>
                  <a:schemeClr val="tx1"/>
                </a:solidFill>
              </a:rPr>
              <a:t>This is built directly into the system and will be calculated when entering your CE referral into HMIS or Non-HMIS</a:t>
            </a: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10% of the Points will come from the 6 questions on the WI BOS Barriers assessment form </a:t>
            </a:r>
            <a:r>
              <a:rPr lang="en-US" dirty="0">
                <a:hlinkClick r:id="rId4"/>
              </a:rPr>
              <a:t>Barriers </a:t>
            </a:r>
            <a:r>
              <a:rPr lang="en-US" dirty="0" err="1">
                <a:hlinkClick r:id="rId4"/>
              </a:rPr>
              <a:t>Assessment_Fillable_Dec</a:t>
            </a:r>
            <a:r>
              <a:rPr lang="en-US" dirty="0">
                <a:hlinkClick r:id="rId4"/>
              </a:rPr>
              <a:t> 2023.pdf (wiboscoc.org)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39725" lvl="2" indent="-285750"/>
            <a:r>
              <a:rPr lang="en-US" dirty="0">
                <a:solidFill>
                  <a:schemeClr val="tx1"/>
                </a:solidFill>
              </a:rPr>
              <a:t>We have created an FAQ document that we will continue to add to for support in implementation of the WI BOS Homeless Assessment and the Barriers Assessment </a:t>
            </a:r>
            <a:r>
              <a:rPr lang="en-US" dirty="0">
                <a:hlinkClick r:id="rId5"/>
              </a:rPr>
              <a:t>faq_homeless_assessment_process.pdf (wiboscoc.org)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53975" lvl="2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53975" lvl="2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15" y="390274"/>
            <a:ext cx="9404723" cy="807911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Measurement #1: Chronic Homeless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96F0A2-2B1B-6F44-A2EB-2AE85644EA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515" y="1190426"/>
            <a:ext cx="8620483" cy="9142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E71D169-4767-EE60-AD19-11B0FAA3624D}"/>
              </a:ext>
            </a:extLst>
          </p:cNvPr>
          <p:cNvSpPr txBox="1"/>
          <p:nvPr/>
        </p:nvSpPr>
        <p:spPr>
          <a:xfrm>
            <a:off x="315686" y="2157965"/>
            <a:ext cx="115606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 the </a:t>
            </a:r>
            <a:r>
              <a:rPr lang="en-US" b="1" i="0" u="none" strike="noStrike" dirty="0">
                <a:solidFill>
                  <a:srgbClr val="337AB7"/>
                </a:solidFill>
                <a:effectLst/>
                <a:latin typeface="Open Sans" panose="020B0606030504020204" pitchFamily="34" charset="0"/>
                <a:hlinkClick r:id="rId5"/>
              </a:rPr>
              <a:t>Defining “Chronically Homeless” Final Rule (2015)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disability is defined as one or more of the following: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Physical, mental or emotional impairment, including impairment caused by alcohol or drug abuse, post-traumatic stress disorder, brain injury or a chronic physical illness that: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Is expected to be long-continuing or of indefinite duration; 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and</a:t>
            </a:r>
            <a:endParaRPr lang="en-US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Substantially impedes the person’s ability to live independently; 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and</a:t>
            </a:r>
            <a:endParaRPr lang="en-US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Could be improved by more suitable housing.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 homeless individual with a disability as defined in section 401(9) of the McKinney-Vento Assistance Act (42 U.S.C. 11360(9)), who: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Lives in a place not meant for human habitation, a safe haven, or in an emergency shelter, 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and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Has been homeless and living as described for at least 12 months* or on at least 4 separate     occasions in the last 3 years, as long as the combined occasions equal at least 12 months and each break in homelessness separating the occasions included at least 7 consecutive nights of not living as described.</a:t>
            </a:r>
          </a:p>
        </p:txBody>
      </p:sp>
    </p:spTree>
    <p:extLst>
      <p:ext uri="{BB962C8B-B14F-4D97-AF65-F5344CB8AC3E}">
        <p14:creationId xmlns:p14="http://schemas.microsoft.com/office/powerpoint/2010/main" val="165699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567" y="464601"/>
            <a:ext cx="9404723" cy="807911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Measurement #1: Chronic Homeless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/>
              <a:t>Comes directly from WI BOS Pre-screen form: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8C3A24-82F3-DC97-FA20-419E43BBC3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23" y="3152737"/>
            <a:ext cx="9507809" cy="19870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3F0981-2972-FE5C-D563-8F18B4E1F1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423" y="5192539"/>
            <a:ext cx="9507808" cy="13941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53BF2B-522B-B941-3A75-E80C38CCAC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423" y="1755385"/>
            <a:ext cx="9507808" cy="13187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2198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15" y="390274"/>
            <a:ext cx="9404723" cy="807911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Measurement #2: Length of Time Homeless or Actively Fleeing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24CBFA-385E-8584-5482-946F4E493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112" y="1527411"/>
            <a:ext cx="8664354" cy="4320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9A1DEA-7E00-7D7E-97BF-EA4E0394A3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112" y="1959429"/>
            <a:ext cx="8664354" cy="13320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B4596C-BF67-6F9D-5438-99463B49363B}"/>
              </a:ext>
            </a:extLst>
          </p:cNvPr>
          <p:cNvSpPr txBox="1"/>
          <p:nvPr/>
        </p:nvSpPr>
        <p:spPr>
          <a:xfrm>
            <a:off x="471112" y="3757882"/>
            <a:ext cx="866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Actively fleeing includes domestic violence, sexual assault, human trafficking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0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Comes directly from WI BOS Pre-screen form: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8C3A24-82F3-DC97-FA20-419E43BBC3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23" y="1715495"/>
            <a:ext cx="9507809" cy="19870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3F0981-2972-FE5C-D563-8F18B4E1F1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423" y="3838251"/>
            <a:ext cx="9507808" cy="13941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F72D220-2D65-23A8-B436-8A5EBC0E2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152" y="178809"/>
            <a:ext cx="9875838" cy="1355725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Measurement #2: Length of Time Homeless or Actively Fleeing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01C61B-C269-A707-AAFE-EFE9101942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423" y="5329100"/>
            <a:ext cx="9507808" cy="12643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277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15" y="390274"/>
            <a:ext cx="9404723" cy="807911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Measurement #3: Living Situation/Actively Fleeing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24CBFA-385E-8584-5482-946F4E493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112" y="1527411"/>
            <a:ext cx="8664354" cy="43201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B4596C-BF67-6F9D-5438-99463B49363B}"/>
              </a:ext>
            </a:extLst>
          </p:cNvPr>
          <p:cNvSpPr txBox="1"/>
          <p:nvPr/>
        </p:nvSpPr>
        <p:spPr>
          <a:xfrm>
            <a:off x="471112" y="3288168"/>
            <a:ext cx="8664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Actively fleeing includes domestic violence, sexual assault, human trafficking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2B7C35-F373-579C-4AEF-D6BA4644A2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112" y="1934294"/>
            <a:ext cx="8664354" cy="111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5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7E0BB6-B260-AA9F-9BD1-D4B36F68F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74" y="337030"/>
            <a:ext cx="8286861" cy="61384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2ADCD9-6FB4-12FA-FE8A-E57FEFC67CF3}"/>
              </a:ext>
            </a:extLst>
          </p:cNvPr>
          <p:cNvSpPr txBox="1"/>
          <p:nvPr/>
        </p:nvSpPr>
        <p:spPr>
          <a:xfrm>
            <a:off x="8752114" y="1623526"/>
            <a:ext cx="296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b="1">
                <a:solidFill>
                  <a:schemeClr val="tx1"/>
                </a:solidFill>
              </a:rPr>
              <a:t>Comes directly from WI BOS Pre-screen form: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7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15" y="390274"/>
            <a:ext cx="9404723" cy="80791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Measurement #4: Sub Population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025" y="856672"/>
            <a:ext cx="9507809" cy="533793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24CBFA-385E-8584-5482-946F4E493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112" y="1527411"/>
            <a:ext cx="8664354" cy="43201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B4596C-BF67-6F9D-5438-99463B49363B}"/>
              </a:ext>
            </a:extLst>
          </p:cNvPr>
          <p:cNvSpPr txBox="1"/>
          <p:nvPr/>
        </p:nvSpPr>
        <p:spPr>
          <a:xfrm>
            <a:off x="471112" y="3288168"/>
            <a:ext cx="8664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Household can score in multiple factors.</a:t>
            </a:r>
          </a:p>
          <a:p>
            <a:endParaRPr lang="en-US" dirty="0"/>
          </a:p>
          <a:p>
            <a:r>
              <a:rPr lang="en-US" dirty="0"/>
              <a:t>TAY is defined as unaccompanied youth under the age of 25. Youth who have left foster care or will leave foster care. Can include parenting youth.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F7066B-876E-AE1F-B7B8-C567E00791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111" y="1959429"/>
            <a:ext cx="8664354" cy="111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7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19783</TotalTime>
  <Words>827</Words>
  <Application>Microsoft Office PowerPoint</Application>
  <PresentationFormat>Widescreen</PresentationFormat>
  <Paragraphs>106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Open Sans</vt:lpstr>
      <vt:lpstr>Basis</vt:lpstr>
      <vt:lpstr>CE pre-screen &amp; barriers assessment training</vt:lpstr>
      <vt:lpstr>WI BOS Homeless Assessment:</vt:lpstr>
      <vt:lpstr>Measurement #1: Chronic Homeless Status</vt:lpstr>
      <vt:lpstr>Measurement #1: Chronic Homeless Status</vt:lpstr>
      <vt:lpstr>Measurement #2: Length of Time Homeless or Actively Fleeing</vt:lpstr>
      <vt:lpstr>Measurement #2: Length of Time Homeless or Actively Fleeing</vt:lpstr>
      <vt:lpstr>Measurement #3: Living Situation/Actively Fleeing</vt:lpstr>
      <vt:lpstr>PowerPoint Presentation</vt:lpstr>
      <vt:lpstr>Measurement #4: Sub Population </vt:lpstr>
      <vt:lpstr>Measurement #4: Sub Population</vt:lpstr>
      <vt:lpstr>Measurement #5: Most Needs </vt:lpstr>
      <vt:lpstr>Measurement #5: Most Needs</vt:lpstr>
      <vt:lpstr>Measurement #6: Barriers Assessment </vt:lpstr>
      <vt:lpstr>Contact Information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Holly Sieren</cp:lastModifiedBy>
  <cp:revision>747</cp:revision>
  <cp:lastPrinted>2019-02-11T20:46:36Z</cp:lastPrinted>
  <dcterms:created xsi:type="dcterms:W3CDTF">2016-02-03T16:01:10Z</dcterms:created>
  <dcterms:modified xsi:type="dcterms:W3CDTF">2023-11-20T23:03:12Z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