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5"/>
  </p:notesMasterIdLst>
  <p:handoutMasterIdLst>
    <p:handoutMasterId r:id="rId16"/>
  </p:handoutMasterIdLst>
  <p:sldIdLst>
    <p:sldId id="323" r:id="rId5"/>
    <p:sldId id="328" r:id="rId6"/>
    <p:sldId id="336" r:id="rId7"/>
    <p:sldId id="321" r:id="rId8"/>
    <p:sldId id="327" r:id="rId9"/>
    <p:sldId id="331" r:id="rId10"/>
    <p:sldId id="333" r:id="rId11"/>
    <p:sldId id="334" r:id="rId12"/>
    <p:sldId id="326" r:id="rId13"/>
    <p:sldId id="32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son, Elizabeth M. EOP/NSC" initials="EMJ" lastIdx="3" clrIdx="0">
    <p:extLst/>
  </p:cmAuthor>
  <p:cmAuthor id="2" name="Harman, Sarah" initials="HS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4546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3" autoAdjust="0"/>
    <p:restoredTop sz="96723" autoAdjust="0"/>
  </p:normalViewPr>
  <p:slideViewPr>
    <p:cSldViewPr snapToGrid="0">
      <p:cViewPr varScale="1">
        <p:scale>
          <a:sx n="107" d="100"/>
          <a:sy n="107" d="100"/>
        </p:scale>
        <p:origin x="16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654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34F176B-E8C3-4E4B-A99B-340156A26F11}" type="datetimeFigureOut">
              <a:rPr lang="en-US" smtClean="0"/>
              <a:t>5/11/20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E65A9329-2A8B-491B-9002-AB3DB7DC2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05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71FB649-43E6-4514-AD24-9EFC80A108B0}" type="datetimeFigureOut">
              <a:rPr lang="en-US" smtClean="0"/>
              <a:t>5/11/20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71A854F4-A9ED-40E6-A8F3-25F994408A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5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654273-4FAC-463A-A0BC-F29D4C67A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8021"/>
            <a:ext cx="12193057" cy="686602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5562600" y="6296026"/>
            <a:ext cx="6096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1200" i="1" dirty="0">
                <a:solidFill>
                  <a:srgbClr val="7F7F7F"/>
                </a:solidFill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00CC509-8049-4B66-B3E3-7A0C8A4BBDC6}"/>
              </a:ext>
            </a:extLst>
          </p:cNvPr>
          <p:cNvCxnSpPr/>
          <p:nvPr userDrawn="1"/>
        </p:nvCxnSpPr>
        <p:spPr>
          <a:xfrm>
            <a:off x="4638917" y="3298540"/>
            <a:ext cx="0" cy="2923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E31ADF-C4CF-4B62-BA54-2077E728E233}"/>
              </a:ext>
            </a:extLst>
          </p:cNvPr>
          <p:cNvSpPr txBox="1"/>
          <p:nvPr userDrawn="1"/>
        </p:nvSpPr>
        <p:spPr>
          <a:xfrm>
            <a:off x="2079280" y="3669836"/>
            <a:ext cx="264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fornian FB" panose="0207040306080B030204" pitchFamily="18" charset="0"/>
              </a:rPr>
              <a:t>EVENT or PRESENTATION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E52949-53FF-4E88-BF94-2FA04881C2AD}"/>
              </a:ext>
            </a:extLst>
          </p:cNvPr>
          <p:cNvSpPr txBox="1"/>
          <p:nvPr userDrawn="1"/>
        </p:nvSpPr>
        <p:spPr>
          <a:xfrm>
            <a:off x="4738871" y="3534022"/>
            <a:ext cx="537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fornian FB" panose="0207040306080B030204" pitchFamily="18" charset="0"/>
              </a:rPr>
              <a:t>SPEAKER’S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1BFD17-7ED9-49A2-B301-10C508269450}"/>
              </a:ext>
            </a:extLst>
          </p:cNvPr>
          <p:cNvSpPr txBox="1"/>
          <p:nvPr userDrawn="1"/>
        </p:nvSpPr>
        <p:spPr>
          <a:xfrm>
            <a:off x="4724396" y="3890513"/>
            <a:ext cx="649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latin typeface="Californian FB" panose="0207040306080B030204" pitchFamily="18" charset="0"/>
              </a:rPr>
              <a:t>SPEAKER’S 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C8AB4-79C3-418F-A9B5-B0C3B1CB88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1" y="5874851"/>
            <a:ext cx="1946639" cy="6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8096" y="538838"/>
            <a:ext cx="10668000" cy="85264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tx2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Californian FB" panose="0207040306080B030204" pitchFamily="18" charset="0"/>
              </a:defRPr>
            </a:lvl1pPr>
            <a:lvl2pPr marL="6858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  <a:latin typeface="Californian FB" panose="0207040306080B030204" pitchFamily="18" charset="0"/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fornian FB" panose="0207040306080B030204" pitchFamily="18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79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654273-4FAC-463A-A0BC-F29D4C67A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8021"/>
            <a:ext cx="12193057" cy="686602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5562600" y="6296026"/>
            <a:ext cx="6096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1200" i="1" dirty="0">
                <a:solidFill>
                  <a:srgbClr val="7F7F7F"/>
                </a:solidFill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00CC509-8049-4B66-B3E3-7A0C8A4BBDC6}"/>
              </a:ext>
            </a:extLst>
          </p:cNvPr>
          <p:cNvCxnSpPr/>
          <p:nvPr userDrawn="1"/>
        </p:nvCxnSpPr>
        <p:spPr>
          <a:xfrm>
            <a:off x="4638917" y="3298540"/>
            <a:ext cx="0" cy="2923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E31ADF-C4CF-4B62-BA54-2077E728E233}"/>
              </a:ext>
            </a:extLst>
          </p:cNvPr>
          <p:cNvSpPr txBox="1"/>
          <p:nvPr userDrawn="1"/>
        </p:nvSpPr>
        <p:spPr>
          <a:xfrm>
            <a:off x="2008275" y="4012606"/>
            <a:ext cx="264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fornian FB" panose="0207040306080B030204" pitchFamily="18" charset="0"/>
              </a:rPr>
              <a:t>EVENT or PRESENTATION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E52949-53FF-4E88-BF94-2FA04881C2AD}"/>
              </a:ext>
            </a:extLst>
          </p:cNvPr>
          <p:cNvSpPr txBox="1"/>
          <p:nvPr userDrawn="1"/>
        </p:nvSpPr>
        <p:spPr>
          <a:xfrm>
            <a:off x="4809876" y="3604764"/>
            <a:ext cx="53738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fornian FB" panose="0207040306080B030204" pitchFamily="18" charset="0"/>
              </a:rPr>
              <a:t>SPEAKER’S NAME</a:t>
            </a:r>
          </a:p>
          <a:p>
            <a:r>
              <a:rPr lang="en-US" sz="2400" b="0" dirty="0">
                <a:latin typeface="Californian FB" panose="0207040306080B030204" pitchFamily="18" charset="0"/>
              </a:rPr>
              <a:t>FEMA REGION V</a:t>
            </a:r>
          </a:p>
          <a:p>
            <a:r>
              <a:rPr lang="en-US" sz="2400" b="0" dirty="0">
                <a:latin typeface="Californian FB" panose="0207040306080B030204" pitchFamily="18" charset="0"/>
              </a:rPr>
              <a:t>SPEAKER’S TITLE</a:t>
            </a:r>
          </a:p>
          <a:p>
            <a:r>
              <a:rPr lang="en-US" sz="2400" b="0" dirty="0">
                <a:latin typeface="Californian FB" panose="0207040306080B030204" pitchFamily="18" charset="0"/>
              </a:rPr>
              <a:t>SPEAKER’S PHONE NUMBER</a:t>
            </a:r>
          </a:p>
          <a:p>
            <a:r>
              <a:rPr lang="en-US" sz="2400" b="0" dirty="0">
                <a:latin typeface="Californian FB" panose="0207040306080B030204" pitchFamily="18" charset="0"/>
              </a:rPr>
              <a:t>SPEAKER’S EMAIL ADDRESS</a:t>
            </a:r>
          </a:p>
          <a:p>
            <a:r>
              <a:rPr lang="en-US" sz="2800" b="1" dirty="0">
                <a:latin typeface="Californian FB" panose="0207040306080B030204" pitchFamily="18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2C8AB4-79C3-418F-A9B5-B0C3B1CB88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1" y="5874851"/>
            <a:ext cx="1946639" cy="6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4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10668000" y="6248401"/>
            <a:ext cx="11176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22496"/>
            <a:ext cx="12192000" cy="5334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93335" y="6315172"/>
            <a:ext cx="1102223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0" kern="120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	</a:t>
            </a:r>
            <a:r>
              <a:rPr lang="en-US" sz="950" b="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rPr>
              <a:t>			</a:t>
            </a:r>
            <a:r>
              <a:rPr lang="en-US" sz="950" b="0" kern="120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rPr>
              <a:t>                                             	                         		</a:t>
            </a:r>
            <a:r>
              <a:rPr lang="en-US" sz="950" b="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rPr>
              <a:t>Date		</a:t>
            </a:r>
            <a:r>
              <a:rPr lang="en-US" sz="950" b="0" kern="1200" baseline="0" dirty="0">
                <a:solidFill>
                  <a:schemeClr val="bg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rPr>
              <a:t>                                          </a:t>
            </a:r>
            <a:fld id="{25D22293-FC18-4922-A958-D31A77AED617}" type="slidenum">
              <a:rPr lang="en-US" sz="950" b="0" kern="1200" smtClean="0">
                <a:solidFill>
                  <a:schemeClr val="bg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rPr>
              <a:pPr/>
              <a:t>‹#›</a:t>
            </a:fld>
            <a:r>
              <a:rPr lang="en-US" sz="950" b="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0" y="6240054"/>
            <a:ext cx="1120350" cy="3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8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4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30537E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2200" kern="1200">
          <a:solidFill>
            <a:srgbClr val="333333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687388" indent="-285750" algn="l" rtl="0" eaLnBrk="0" fontAlgn="base" hangingPunct="0">
        <a:spcBef>
          <a:spcPct val="20000"/>
        </a:spcBef>
        <a:spcAft>
          <a:spcPct val="0"/>
        </a:spcAft>
        <a:buClr>
          <a:srgbClr val="B0B1B3"/>
        </a:buClr>
        <a:buFont typeface="Arial" panose="020B0604020202020204" pitchFamily="34" charset="0"/>
        <a:buChar char="─"/>
        <a:defRPr sz="2000" kern="1200">
          <a:solidFill>
            <a:srgbClr val="333333"/>
          </a:solidFill>
          <a:latin typeface="Arial" pitchFamily="34" charset="0"/>
          <a:ea typeface="Arial" charset="0"/>
          <a:cs typeface="Arial" pitchFamily="34" charset="0"/>
        </a:defRPr>
      </a:lvl2pPr>
      <a:lvl3pPr marL="971550" indent="-285750" algn="l" rtl="0" eaLnBrk="0" fontAlgn="base" hangingPunct="0">
        <a:spcBef>
          <a:spcPct val="2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 pitchFamily="34" charset="0"/>
          <a:ea typeface="Arial" charset="0"/>
          <a:cs typeface="Arial" pitchFamily="34" charset="0"/>
        </a:defRPr>
      </a:lvl3pPr>
      <a:lvl4pPr marL="1314450" indent="-285750" algn="l" rtl="0" eaLnBrk="0" fontAlgn="base" hangingPunct="0">
        <a:spcBef>
          <a:spcPct val="2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 pitchFamily="34" charset="0"/>
          <a:ea typeface="Arial" charset="0"/>
          <a:cs typeface="Arial" pitchFamily="34" charset="0"/>
        </a:defRPr>
      </a:lvl4pPr>
      <a:lvl5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B0B1B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goodman@dhs.IN.gov" TargetMode="External"/><Relationship Id="rId4" Type="http://schemas.openxmlformats.org/officeDocument/2006/relationships/hyperlink" Target="mailto:VedderT@michigan.gov" TargetMode="External"/><Relationship Id="rId5" Type="http://schemas.openxmlformats.org/officeDocument/2006/relationships/hyperlink" Target="mailto:ladcock@dps.ohio.gov" TargetMode="External"/><Relationship Id="rId6" Type="http://schemas.openxmlformats.org/officeDocument/2006/relationships/hyperlink" Target="mailto:bill.hirte@state.mn.us" TargetMode="External"/><Relationship Id="rId7" Type="http://schemas.openxmlformats.org/officeDocument/2006/relationships/hyperlink" Target="mailto:Robert.Stoikes@Wisconsin.gov" TargetMode="External"/><Relationship Id="rId8" Type="http://schemas.openxmlformats.org/officeDocument/2006/relationships/hyperlink" Target="mailto:Gregory.hayes@mdfire.org" TargetMode="External"/><Relationship Id="rId9" Type="http://schemas.openxmlformats.org/officeDocument/2006/relationships/hyperlink" Target="mailto:chrisl@uppersiouxcommunity-nsn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uke.denny@Illinoi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5CAEF-A57B-42D1-83B5-CB7A9101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A90367-29A2-4031-9218-F2183981B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AFD341-604D-4F43-B224-B72AED68FAC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8021"/>
            <a:ext cx="12193057" cy="686602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95D80E2-BF27-4C1B-A1FD-619F30BC698C}"/>
              </a:ext>
            </a:extLst>
          </p:cNvPr>
          <p:cNvCxnSpPr/>
          <p:nvPr/>
        </p:nvCxnSpPr>
        <p:spPr>
          <a:xfrm>
            <a:off x="4638917" y="3298540"/>
            <a:ext cx="0" cy="2923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8BDBA9-B3F2-4170-8014-691786AC32C6}"/>
              </a:ext>
            </a:extLst>
          </p:cNvPr>
          <p:cNvSpPr txBox="1"/>
          <p:nvPr/>
        </p:nvSpPr>
        <p:spPr>
          <a:xfrm>
            <a:off x="1555931" y="3768886"/>
            <a:ext cx="3168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fornian FB" panose="0207040306080B030204" pitchFamily="18" charset="0"/>
              </a:rPr>
              <a:t>Public Assistance COVID-19 Guidance for Private Non-Profit Organizations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F41D34-A1AC-43CA-8309-7902AAEFA087}"/>
              </a:ext>
            </a:extLst>
          </p:cNvPr>
          <p:cNvSpPr txBox="1"/>
          <p:nvPr/>
        </p:nvSpPr>
        <p:spPr>
          <a:xfrm>
            <a:off x="4809876" y="3768886"/>
            <a:ext cx="62957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fornian FB" panose="0207040306080B030204" pitchFamily="18" charset="0"/>
              </a:rPr>
              <a:t>Region V Public Assistance Branch Chief</a:t>
            </a:r>
          </a:p>
          <a:p>
            <a:r>
              <a:rPr lang="en-US" sz="5600" b="1" dirty="0">
                <a:latin typeface="Californian FB" panose="0207040306080B030204" pitchFamily="18" charset="0"/>
              </a:rPr>
              <a:t>Amanda Ratliff</a:t>
            </a:r>
          </a:p>
          <a:p>
            <a:endParaRPr lang="en-US" sz="2000" dirty="0">
              <a:latin typeface="Californian FB" panose="0207040306080B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63C3C3-282F-450C-8594-9142925AD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1" y="5874851"/>
            <a:ext cx="1946639" cy="6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1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5CAEF-A57B-42D1-83B5-CB7A9101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A90367-29A2-4031-9218-F2183981B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AFD341-604D-4F43-B224-B72AED68FAC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8021"/>
            <a:ext cx="12193057" cy="686602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95D80E2-BF27-4C1B-A1FD-619F30BC698C}"/>
              </a:ext>
            </a:extLst>
          </p:cNvPr>
          <p:cNvCxnSpPr/>
          <p:nvPr/>
        </p:nvCxnSpPr>
        <p:spPr>
          <a:xfrm>
            <a:off x="4638917" y="3298540"/>
            <a:ext cx="0" cy="2923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8BDBA9-B3F2-4170-8014-691786AC32C6}"/>
              </a:ext>
            </a:extLst>
          </p:cNvPr>
          <p:cNvSpPr txBox="1"/>
          <p:nvPr/>
        </p:nvSpPr>
        <p:spPr>
          <a:xfrm>
            <a:off x="513350" y="4012606"/>
            <a:ext cx="4140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fornian FB" panose="0207040306080B030204" pitchFamily="18" charset="0"/>
              </a:rPr>
              <a:t>Public Assistance COVID-19 Guidance for Private Non-Profit Organizations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F41D34-A1AC-43CA-8309-7902AAEFA087}"/>
              </a:ext>
            </a:extLst>
          </p:cNvPr>
          <p:cNvSpPr txBox="1"/>
          <p:nvPr/>
        </p:nvSpPr>
        <p:spPr>
          <a:xfrm>
            <a:off x="4809876" y="3768886"/>
            <a:ext cx="53738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fornian FB" panose="0207040306080B030204" pitchFamily="18" charset="0"/>
              </a:rPr>
              <a:t>Amanda Ratliff</a:t>
            </a:r>
          </a:p>
          <a:p>
            <a:r>
              <a:rPr lang="en-US" sz="2000" b="0" dirty="0">
                <a:latin typeface="Californian FB" panose="0207040306080B030204" pitchFamily="18" charset="0"/>
              </a:rPr>
              <a:t>FEMA REGION V</a:t>
            </a:r>
          </a:p>
          <a:p>
            <a:r>
              <a:rPr lang="en-US" sz="2000" b="0" dirty="0">
                <a:latin typeface="Californian FB" panose="0207040306080B030204" pitchFamily="18" charset="0"/>
              </a:rPr>
              <a:t>PUBLIC ASSISTANCE BRANCH CHIEF</a:t>
            </a:r>
          </a:p>
          <a:p>
            <a:r>
              <a:rPr lang="en-US" sz="2000" dirty="0">
                <a:latin typeface="Californian FB" panose="0207040306080B030204" pitchFamily="18" charset="0"/>
              </a:rPr>
              <a:t>(312) 408-5440</a:t>
            </a:r>
            <a:endParaRPr lang="en-US" sz="2000" b="0" dirty="0">
              <a:latin typeface="Californian FB" panose="0207040306080B030204" pitchFamily="18" charset="0"/>
            </a:endParaRPr>
          </a:p>
          <a:p>
            <a:r>
              <a:rPr lang="en-US" sz="2000" dirty="0">
                <a:latin typeface="Californian FB" panose="0207040306080B030204" pitchFamily="18" charset="0"/>
              </a:rPr>
              <a:t>amanda.Ratliff@fema.dhs.gov</a:t>
            </a:r>
          </a:p>
          <a:p>
            <a:endParaRPr lang="en-US" sz="2000" dirty="0">
              <a:latin typeface="Californian FB" panose="0207040306080B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63C3C3-282F-450C-8594-9142925AD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1" y="5874851"/>
            <a:ext cx="1946639" cy="6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B243E-50BA-4800-AD78-4FDE97DA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8A8FB3-C5FB-405D-9B63-03AFCBBB8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Public Assistance – Category B</a:t>
            </a:r>
          </a:p>
          <a:p>
            <a:r>
              <a:rPr lang="en-US" dirty="0"/>
              <a:t>PNP Eligibility</a:t>
            </a:r>
          </a:p>
          <a:p>
            <a:r>
              <a:rPr lang="en-US" dirty="0"/>
              <a:t>COVID-19 PNP Eligibility Information</a:t>
            </a:r>
          </a:p>
          <a:p>
            <a:r>
              <a:rPr lang="en-US"/>
              <a:t>State/Tribal </a:t>
            </a:r>
            <a:r>
              <a:rPr lang="en-US" dirty="0"/>
              <a:t>Public Assistance Contacts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AF603-1124-4607-9850-1FE9F339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Pubic Assistance – Category 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EB0E71-5BFB-4FC3-BC47-DE50E89DB9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FEMA PA Category B funds emergency protective measures </a:t>
            </a:r>
          </a:p>
          <a:p>
            <a:pPr lvl="1"/>
            <a:r>
              <a:rPr lang="en-US" dirty="0"/>
              <a:t>Measures taken to reduce threats to life and property</a:t>
            </a:r>
          </a:p>
          <a:p>
            <a:r>
              <a:rPr lang="en-US" dirty="0"/>
              <a:t> Activity must be </a:t>
            </a:r>
            <a:r>
              <a:rPr lang="en-US" b="1" u="sng" dirty="0"/>
              <a:t>the legal responsibility of the applicant</a:t>
            </a:r>
          </a:p>
          <a:p>
            <a:r>
              <a:rPr lang="en-US" dirty="0"/>
              <a:t> Generally, government has the legal mandate to protect the public</a:t>
            </a:r>
          </a:p>
          <a:p>
            <a:pPr lvl="1"/>
            <a:r>
              <a:rPr lang="en-US" dirty="0"/>
              <a:t>In most cases, PNPs do not have this legal mandate</a:t>
            </a:r>
          </a:p>
          <a:p>
            <a:pPr lvl="1"/>
            <a:r>
              <a:rPr lang="en-US" dirty="0"/>
              <a:t>Critical services are an exception – e.g. medical care providers under certain circumstances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3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B243E-50BA-4800-AD78-4FDE97DA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PNP Eligibility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8A8FB3-C5FB-405D-9B63-03AFCBBB8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501(c) (d) (e) status OR documentation from the state that the non-revenue producing organization is a nonprofit entity under state law</a:t>
            </a:r>
          </a:p>
          <a:p>
            <a:r>
              <a:rPr lang="en-US" dirty="0"/>
              <a:t>Own or operate an eligible facility</a:t>
            </a:r>
          </a:p>
          <a:p>
            <a:r>
              <a:rPr lang="en-US" dirty="0"/>
              <a:t>For PNPs, an eligible facility is one that provides an eligible service, which includes education, utilities, emergency, medical, custodial care, and other essential social services</a:t>
            </a:r>
          </a:p>
          <a:p>
            <a:r>
              <a:rPr lang="en-US" dirty="0"/>
              <a:t>Typically FEMA provides funds for permanent repair to PNP facilities  </a:t>
            </a:r>
          </a:p>
          <a:p>
            <a:r>
              <a:rPr lang="en-US" dirty="0"/>
              <a:t>Category B work for PNPs in limited circumstances </a:t>
            </a:r>
            <a:r>
              <a:rPr lang="en-US" b="1" dirty="0"/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426737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B243E-50BA-4800-AD78-4FDE97DA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PNP Eligibility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8A8FB3-C5FB-405D-9B63-03AFCBBB8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Eligibility requirements are the same as in non-COVID-19 events</a:t>
            </a:r>
          </a:p>
          <a:p>
            <a:r>
              <a:rPr lang="en-US" dirty="0"/>
              <a:t>SLTT government entities may contract with private entities to carry out eligible emergency protective measures</a:t>
            </a:r>
          </a:p>
          <a:p>
            <a:pPr lvl="1"/>
            <a:r>
              <a:rPr lang="en-US" dirty="0"/>
              <a:t>FEMA will reimburse the SLTT, who in turn may reimburse a PNP acting on their behalf via established agreement, contract, etc.</a:t>
            </a:r>
          </a:p>
          <a:p>
            <a:r>
              <a:rPr lang="en-US" dirty="0"/>
              <a:t>PNP may be directly eligible for costs associated with cleaning/disinfecting public facilities owned by PNP</a:t>
            </a:r>
          </a:p>
          <a:p>
            <a:pPr lvl="1"/>
            <a:r>
              <a:rPr lang="en-US" dirty="0"/>
              <a:t>Must be in accordance with CDC guidelines, beyond normal facility expenses</a:t>
            </a:r>
          </a:p>
        </p:txBody>
      </p:sp>
    </p:spTree>
    <p:extLst>
      <p:ext uri="{BB962C8B-B14F-4D97-AF65-F5344CB8AC3E}">
        <p14:creationId xmlns:p14="http://schemas.microsoft.com/office/powerpoint/2010/main" val="303722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B243E-50BA-4800-AD78-4FDE97DA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38837"/>
            <a:ext cx="10668000" cy="1021605"/>
          </a:xfrm>
        </p:spPr>
        <p:txBody>
          <a:bodyPr/>
          <a:lstStyle/>
          <a:p>
            <a:r>
              <a:rPr lang="en-US" dirty="0"/>
              <a:t>Purchase and Distribution of Food</a:t>
            </a:r>
            <a:br>
              <a:rPr lang="en-US" dirty="0"/>
            </a:br>
            <a:r>
              <a:rPr lang="en-US" sz="2000" b="1" dirty="0"/>
              <a:t>FP-104-010-03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8A8FB3-C5FB-405D-9B63-03AFCBBB8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630017"/>
            <a:ext cx="10363200" cy="4313583"/>
          </a:xfrm>
        </p:spPr>
        <p:txBody>
          <a:bodyPr/>
          <a:lstStyle/>
          <a:p>
            <a:r>
              <a:rPr lang="en-US" dirty="0"/>
              <a:t>Policy only applies to COVID-19 emergency or major disaster declarations </a:t>
            </a:r>
          </a:p>
          <a:p>
            <a:r>
              <a:rPr lang="en-US" dirty="0"/>
              <a:t>Activities, such as feeding missions, would only be eligible through an SLTT</a:t>
            </a:r>
          </a:p>
          <a:p>
            <a:pPr lvl="1"/>
            <a:r>
              <a:rPr lang="en-US" dirty="0"/>
              <a:t> PNP could be reimbursed  through SLTT via a formal agreement </a:t>
            </a:r>
          </a:p>
          <a:p>
            <a:r>
              <a:rPr lang="en-US" dirty="0"/>
              <a:t>Eligible work may include:</a:t>
            </a:r>
          </a:p>
          <a:p>
            <a:pPr lvl="1"/>
            <a:r>
              <a:rPr lang="en-US" dirty="0"/>
              <a:t>Purchasing, packaging, and/or preparing food, including food commodities, fresh foods, shelf-stable food products, and prepared meals; </a:t>
            </a:r>
          </a:p>
          <a:p>
            <a:pPr lvl="1"/>
            <a:r>
              <a:rPr lang="en-US" dirty="0"/>
              <a:t>Delivering food, including hot and cold meals if necessary, to distribution points and/or individuals, when conditions constitute a level of severity that food is not easily accessible for purchase; and </a:t>
            </a:r>
          </a:p>
          <a:p>
            <a:pPr lvl="1"/>
            <a:r>
              <a:rPr lang="en-US" dirty="0"/>
              <a:t>Leasing distribution and storage space, vehicles, and necessary equipment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9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B243E-50BA-4800-AD78-4FDE97DA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9993"/>
            <a:ext cx="10668000" cy="1369475"/>
          </a:xfrm>
        </p:spPr>
        <p:txBody>
          <a:bodyPr/>
          <a:lstStyle/>
          <a:p>
            <a:r>
              <a:rPr lang="en-US" dirty="0"/>
              <a:t>Purchase and Distribution of Food</a:t>
            </a:r>
            <a:br>
              <a:rPr lang="en-US" dirty="0"/>
            </a:br>
            <a:r>
              <a:rPr lang="en-US" sz="2000" b="1" dirty="0"/>
              <a:t>FP-104-010-03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8A8FB3-C5FB-405D-9B63-03AFCBBB8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70383"/>
            <a:ext cx="10363200" cy="4373217"/>
          </a:xfrm>
        </p:spPr>
        <p:txBody>
          <a:bodyPr/>
          <a:lstStyle/>
          <a:p>
            <a:r>
              <a:rPr lang="en-US" dirty="0"/>
              <a:t>Several indicators may demonstrate the need to purchase and distribute food in response to the COVID-19 pandemic: </a:t>
            </a:r>
          </a:p>
          <a:p>
            <a:pPr lvl="1"/>
            <a:r>
              <a:rPr lang="en-US" sz="1800" dirty="0"/>
              <a:t>Reduced mobility of people in need due to government-imposed restrictions, including “stay-at-home” orders, which prevent certain populations from accessing food; </a:t>
            </a:r>
          </a:p>
          <a:p>
            <a:pPr lvl="1"/>
            <a:r>
              <a:rPr lang="en-US" sz="1800" dirty="0"/>
              <a:t>Marked increase or atypical demand for feeding resources; or </a:t>
            </a:r>
          </a:p>
          <a:p>
            <a:pPr lvl="1"/>
            <a:r>
              <a:rPr lang="en-US" sz="1800" dirty="0"/>
              <a:t>Disruptions to the typical food supply chain within a given jurisdiction </a:t>
            </a:r>
          </a:p>
          <a:p>
            <a:r>
              <a:rPr lang="en-US" dirty="0"/>
              <a:t>Populations that may require provision of food could include:</a:t>
            </a:r>
          </a:p>
          <a:p>
            <a:pPr lvl="1"/>
            <a:r>
              <a:rPr lang="en-US" sz="1800" dirty="0"/>
              <a:t>Those who test positive for COVID-19 or have been exposed to COVID-19, but who do not require hospitalization;</a:t>
            </a:r>
          </a:p>
          <a:p>
            <a:pPr lvl="1"/>
            <a:r>
              <a:rPr lang="en-US" sz="1800" dirty="0"/>
              <a:t>High-risk individuals, such as people over 65 or with certain underlying health conditions; and</a:t>
            </a:r>
          </a:p>
          <a:p>
            <a:pPr lvl="1"/>
            <a:r>
              <a:rPr lang="en-US" sz="1800" dirty="0"/>
              <a:t>Other populations based on the direction or guidance of the appropriate public health official.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0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B243E-50BA-4800-AD78-4FDE97DA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and Distribution of Food</a:t>
            </a:r>
            <a:br>
              <a:rPr lang="en-US" dirty="0"/>
            </a:br>
            <a:r>
              <a:rPr lang="en-US" sz="2000" b="1" dirty="0"/>
              <a:t>FP-104-010-03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8A8FB3-C5FB-405D-9B63-03AFCBBB8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FEMA may approve funding to the SLTT for an initial 30 days, </a:t>
            </a:r>
          </a:p>
          <a:p>
            <a:r>
              <a:rPr lang="en-US" dirty="0"/>
              <a:t>FEMA will re-assess at the regional level before the end of the 30 days and may grant another 30-day extension (additional documentation may be required)</a:t>
            </a:r>
          </a:p>
          <a:p>
            <a:r>
              <a:rPr lang="en-US" dirty="0"/>
              <a:t>FEMA cannot duplicate funding provided by another source, and will reconcile final funding based on any funding provided by another agency for the same costs</a:t>
            </a:r>
          </a:p>
          <a:p>
            <a:r>
              <a:rPr lang="en-US" dirty="0"/>
              <a:t>All claimed costs must be necessary and reasonable in order to respond to the COVID-19 Public Health Emergency and are subject to standard program eligibility and other Federal requirements, including the cost-share</a:t>
            </a:r>
          </a:p>
          <a:p>
            <a:r>
              <a:rPr lang="en-US" dirty="0"/>
              <a:t>Applicants must follow applicable cost principles and procurement requirements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2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B243E-50BA-4800-AD78-4FDE97DA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Recipient Public Assistance Contacts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8A8FB3-C5FB-405D-9B63-03AFCBBB8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391478"/>
            <a:ext cx="10363200" cy="4552122"/>
          </a:xfrm>
        </p:spPr>
        <p:txBody>
          <a:bodyPr numCol="1"/>
          <a:lstStyle/>
          <a:p>
            <a:r>
              <a:rPr lang="en-US" b="1" dirty="0"/>
              <a:t>Illinois: </a:t>
            </a:r>
            <a:r>
              <a:rPr lang="en-US" dirty="0"/>
              <a:t>Luke Denny, </a:t>
            </a:r>
            <a:r>
              <a:rPr lang="en-US" dirty="0">
                <a:hlinkClick r:id="rId2"/>
              </a:rPr>
              <a:t>luke.denny@Illinois.gov</a:t>
            </a:r>
            <a:endParaRPr lang="en-US" b="1" dirty="0"/>
          </a:p>
          <a:p>
            <a:r>
              <a:rPr lang="en-US" b="1" dirty="0"/>
              <a:t>Indiana: </a:t>
            </a:r>
            <a:r>
              <a:rPr lang="en-US" dirty="0"/>
              <a:t>Carmen Goodman, </a:t>
            </a:r>
            <a:r>
              <a:rPr lang="en-US" dirty="0">
                <a:hlinkClick r:id="rId3"/>
              </a:rPr>
              <a:t>cgoodman@dhs.IN.gov</a:t>
            </a:r>
            <a:r>
              <a:rPr lang="en-US" dirty="0"/>
              <a:t> </a:t>
            </a:r>
          </a:p>
          <a:p>
            <a:r>
              <a:rPr lang="en-US" b="1" dirty="0"/>
              <a:t>Michigan: </a:t>
            </a:r>
            <a:r>
              <a:rPr lang="en-US" dirty="0"/>
              <a:t>Tiffany Vedder, </a:t>
            </a:r>
            <a:r>
              <a:rPr lang="en-US" dirty="0">
                <a:hlinkClick r:id="rId4"/>
              </a:rPr>
              <a:t>VedderT@michigan.gov</a:t>
            </a:r>
            <a:r>
              <a:rPr lang="en-US" dirty="0"/>
              <a:t> </a:t>
            </a:r>
          </a:p>
          <a:p>
            <a:r>
              <a:rPr lang="en-US" b="1" dirty="0"/>
              <a:t>Ohio: </a:t>
            </a:r>
            <a:r>
              <a:rPr lang="en-US" dirty="0"/>
              <a:t>Laura Adcock, </a:t>
            </a:r>
            <a:r>
              <a:rPr lang="en-US" dirty="0">
                <a:hlinkClick r:id="rId5"/>
              </a:rPr>
              <a:t>ladcock@dps.ohio.gov</a:t>
            </a:r>
            <a:r>
              <a:rPr lang="en-US" dirty="0"/>
              <a:t> </a:t>
            </a:r>
          </a:p>
          <a:p>
            <a:r>
              <a:rPr lang="en-US" b="1" dirty="0"/>
              <a:t>Minnesota: </a:t>
            </a:r>
            <a:r>
              <a:rPr lang="en-US" dirty="0"/>
              <a:t>Bill </a:t>
            </a:r>
            <a:r>
              <a:rPr lang="en-US" dirty="0" err="1"/>
              <a:t>Hirte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bill.hirte@state.mn.us</a:t>
            </a:r>
            <a:r>
              <a:rPr lang="en-US" dirty="0"/>
              <a:t> </a:t>
            </a:r>
          </a:p>
          <a:p>
            <a:r>
              <a:rPr lang="en-US" b="1" dirty="0"/>
              <a:t>Wisconsin: Eric Learn</a:t>
            </a:r>
            <a:r>
              <a:rPr lang="en-US" dirty="0"/>
              <a:t>,  eric.learn</a:t>
            </a:r>
            <a:r>
              <a:rPr lang="en-US" dirty="0">
                <a:hlinkClick r:id="rId7"/>
              </a:rPr>
              <a:t>@Wisconsin.gov</a:t>
            </a:r>
            <a:r>
              <a:rPr lang="en-US" dirty="0"/>
              <a:t> </a:t>
            </a:r>
          </a:p>
          <a:p>
            <a:pPr lvl="0"/>
            <a:r>
              <a:rPr lang="en-US" b="1" dirty="0"/>
              <a:t>Shakopee Mdewakanton Sioux Community</a:t>
            </a:r>
            <a:r>
              <a:rPr lang="en-US" dirty="0"/>
              <a:t>: Greg Hayes, </a:t>
            </a:r>
            <a:r>
              <a:rPr lang="en-US" u="sng" dirty="0">
                <a:hlinkClick r:id="rId8"/>
              </a:rPr>
              <a:t>Gregory.hayes@mdfire.org</a:t>
            </a:r>
            <a:endParaRPr lang="en-US" dirty="0"/>
          </a:p>
          <a:p>
            <a:pPr lvl="0"/>
            <a:r>
              <a:rPr lang="en-US" b="1" dirty="0"/>
              <a:t>Upper Sioux Community</a:t>
            </a:r>
            <a:r>
              <a:rPr lang="en-US" dirty="0"/>
              <a:t>: Chis Lee, </a:t>
            </a:r>
            <a:r>
              <a:rPr lang="en-US" u="sng" dirty="0">
                <a:hlinkClick r:id="rId9"/>
              </a:rPr>
              <a:t>chrisl@uppersiouxcommunity-nsn.gov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59844"/>
      </p:ext>
    </p:extLst>
  </p:cSld>
  <p:clrMapOvr>
    <a:masterClrMapping/>
  </p:clrMapOvr>
</p:sld>
</file>

<file path=ppt/theme/theme1.xml><?xml version="1.0" encoding="utf-8"?>
<a:theme xmlns:a="http://schemas.openxmlformats.org/drawingml/2006/main" name="1_DHS EE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739481FFE394E808AD2E501B507D5" ma:contentTypeVersion="11" ma:contentTypeDescription="Create a new document." ma:contentTypeScope="" ma:versionID="a3278e48eddbcdbf208300368dcdb9e5">
  <xsd:schema xmlns:xsd="http://www.w3.org/2001/XMLSchema" xmlns:xs="http://www.w3.org/2001/XMLSchema" xmlns:p="http://schemas.microsoft.com/office/2006/metadata/properties" xmlns:ns3="5c65e4b7-5120-4c4b-a1f6-632aa0d1db68" xmlns:ns4="c1ef2b0a-150a-4b31-8396-12f824c241cf" targetNamespace="http://schemas.microsoft.com/office/2006/metadata/properties" ma:root="true" ma:fieldsID="6aa59eaddb0b9a404d5605b38a7d49d0" ns3:_="" ns4:_="">
    <xsd:import namespace="5c65e4b7-5120-4c4b-a1f6-632aa0d1db68"/>
    <xsd:import namespace="c1ef2b0a-150a-4b31-8396-12f824c241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5e4b7-5120-4c4b-a1f6-632aa0d1d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f2b0a-150a-4b31-8396-12f824c241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BB29B5-0663-48E4-B5AF-35C7FF88F36B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c65e4b7-5120-4c4b-a1f6-632aa0d1db68"/>
    <ds:schemaRef ds:uri="c1ef2b0a-150a-4b31-8396-12f824c241c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361EDB-257C-4785-A966-289C485E9B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7F9CE5-E46A-4956-ADCC-39E4D5709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65e4b7-5120-4c4b-a1f6-632aa0d1db68"/>
    <ds:schemaRef ds:uri="c1ef2b0a-150a-4b31-8396-12f824c24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655</Words>
  <Application>Microsoft Macintosh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Californian FB</vt:lpstr>
      <vt:lpstr>Franklin Gothic Book</vt:lpstr>
      <vt:lpstr>MS PGothic</vt:lpstr>
      <vt:lpstr>ＭＳ Ｐゴシック</vt:lpstr>
      <vt:lpstr>Times New Roman</vt:lpstr>
      <vt:lpstr>Wingdings</vt:lpstr>
      <vt:lpstr>1_DHS EEP Theme</vt:lpstr>
      <vt:lpstr>PowerPoint Presentation</vt:lpstr>
      <vt:lpstr>Overview</vt:lpstr>
      <vt:lpstr>Pubic Assistance – Category B</vt:lpstr>
      <vt:lpstr>General PNP Eligibility Information</vt:lpstr>
      <vt:lpstr>COVID-19 PNP Eligibility </vt:lpstr>
      <vt:lpstr>Purchase and Distribution of Food FP-104-010-03</vt:lpstr>
      <vt:lpstr>Purchase and Distribution of Food FP-104-010-03 </vt:lpstr>
      <vt:lpstr>Purchase and Distribution of Food FP-104-010-03</vt:lpstr>
      <vt:lpstr>Recipient Public Assistance Contacts</vt:lpstr>
      <vt:lpstr>PowerPoint Presentation</vt:lpstr>
    </vt:vector>
  </TitlesOfParts>
  <Company>FEMA.NET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Tagliento, Marc</dc:creator>
  <cp:keywords/>
  <cp:lastModifiedBy>jens@gbcc.me</cp:lastModifiedBy>
  <cp:revision>249</cp:revision>
  <cp:lastPrinted>2018-09-26T18:18:13Z</cp:lastPrinted>
  <dcterms:created xsi:type="dcterms:W3CDTF">2017-04-11T16:00:35Z</dcterms:created>
  <dcterms:modified xsi:type="dcterms:W3CDTF">2020-05-11T15:27:46Z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0x01010045D739481FFE394E808AD2E501B507D5</vt:lpwstr>
  </property>
  <property fmtid="{D5CDD505-2E9C-101B-9397-08002B2CF9AE}" pid="4" name="TaxKeyword">
    <vt:lpwstr/>
  </property>
  <property fmtid="{D5CDD505-2E9C-101B-9397-08002B2CF9AE}" pid="5" name="Owning Organization">
    <vt:lpwstr/>
  </property>
  <property fmtid="{D5CDD505-2E9C-101B-9397-08002B2CF9AE}" pid="6" name="Originating Location">
    <vt:lpwstr/>
  </property>
  <property fmtid="{D5CDD505-2E9C-101B-9397-08002B2CF9AE}" pid="7" name="Subject Location">
    <vt:lpwstr/>
  </property>
</Properties>
</file>