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2" r:id="rId1"/>
  </p:sldMasterIdLst>
  <p:sldIdLst>
    <p:sldId id="256" r:id="rId2"/>
    <p:sldId id="329" r:id="rId3"/>
    <p:sldId id="330" r:id="rId4"/>
    <p:sldId id="331" r:id="rId5"/>
    <p:sldId id="300" r:id="rId6"/>
    <p:sldId id="301" r:id="rId7"/>
    <p:sldId id="334" r:id="rId8"/>
    <p:sldId id="302" r:id="rId9"/>
    <p:sldId id="303" r:id="rId10"/>
    <p:sldId id="304" r:id="rId11"/>
    <p:sldId id="305" r:id="rId12"/>
    <p:sldId id="306" r:id="rId13"/>
    <p:sldId id="307" r:id="rId14"/>
    <p:sldId id="308" r:id="rId15"/>
    <p:sldId id="309" r:id="rId16"/>
    <p:sldId id="310" r:id="rId17"/>
    <p:sldId id="311" r:id="rId18"/>
    <p:sldId id="312" r:id="rId19"/>
    <p:sldId id="337" r:id="rId20"/>
    <p:sldId id="313" r:id="rId21"/>
    <p:sldId id="314" r:id="rId22"/>
    <p:sldId id="315" r:id="rId23"/>
    <p:sldId id="342" r:id="rId24"/>
    <p:sldId id="316" r:id="rId25"/>
    <p:sldId id="317" r:id="rId26"/>
    <p:sldId id="348" r:id="rId27"/>
    <p:sldId id="347" r:id="rId28"/>
    <p:sldId id="332" r:id="rId29"/>
    <p:sldId id="340" r:id="rId30"/>
    <p:sldId id="341" r:id="rId31"/>
    <p:sldId id="321" r:id="rId32"/>
    <p:sldId id="322" r:id="rId33"/>
    <p:sldId id="323" r:id="rId34"/>
    <p:sldId id="324" r:id="rId35"/>
    <p:sldId id="338" r:id="rId36"/>
    <p:sldId id="339" r:id="rId37"/>
    <p:sldId id="325" r:id="rId38"/>
    <p:sldId id="326"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8A13E11B-CBB0-4C27-8629-F7D383BDC121}" type="datetimeFigureOut">
              <a:rPr lang="en-US" smtClean="0"/>
              <a:t>1/8/2016</a:t>
            </a:fld>
            <a:endParaRPr lang="en-US"/>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5C12096D-20AF-4F55-A1CC-5663B73402D9}"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5876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13E11B-CBB0-4C27-8629-F7D383BDC121}" type="datetimeFigureOut">
              <a:rPr lang="en-US" smtClean="0"/>
              <a:t>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4177423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13E11B-CBB0-4C27-8629-F7D383BDC121}" type="datetimeFigureOut">
              <a:rPr lang="en-US" smtClean="0"/>
              <a:t>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3116872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13E11B-CBB0-4C27-8629-F7D383BDC121}" type="datetimeFigureOut">
              <a:rPr lang="en-US" smtClean="0"/>
              <a:t>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430828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13E11B-CBB0-4C27-8629-F7D383BDC121}" type="datetimeFigureOut">
              <a:rPr lang="en-US" smtClean="0"/>
              <a:t>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2096D-20AF-4F55-A1CC-5663B73402D9}"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9356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13E11B-CBB0-4C27-8629-F7D383BDC121}" type="datetimeFigureOut">
              <a:rPr lang="en-US" smtClean="0"/>
              <a:t>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2793338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13E11B-CBB0-4C27-8629-F7D383BDC121}" type="datetimeFigureOut">
              <a:rPr lang="en-US" smtClean="0"/>
              <a:t>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438175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13E11B-CBB0-4C27-8629-F7D383BDC121}" type="datetimeFigureOut">
              <a:rPr lang="en-US" smtClean="0"/>
              <a:t>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2355040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13E11B-CBB0-4C27-8629-F7D383BDC121}" type="datetimeFigureOut">
              <a:rPr lang="en-US" smtClean="0"/>
              <a:t>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1384642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13E11B-CBB0-4C27-8629-F7D383BDC121}" type="datetimeFigureOut">
              <a:rPr lang="en-US" smtClean="0"/>
              <a:t>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1092951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13E11B-CBB0-4C27-8629-F7D383BDC121}" type="datetimeFigureOut">
              <a:rPr lang="en-US" smtClean="0"/>
              <a:t>1/8/2016</a:t>
            </a:fld>
            <a:endParaRPr lang="en-US"/>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18057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8A13E11B-CBB0-4C27-8629-F7D383BDC121}" type="datetimeFigureOut">
              <a:rPr lang="en-US" smtClean="0"/>
              <a:t>1/8/2016</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5C12096D-20AF-4F55-A1CC-5663B73402D9}" type="slidenum">
              <a:rPr lang="en-US" smtClean="0"/>
              <a:t>‹#›</a:t>
            </a:fld>
            <a:endParaRPr lang="en-US"/>
          </a:p>
        </p:txBody>
      </p:sp>
    </p:spTree>
    <p:extLst>
      <p:ext uri="{BB962C8B-B14F-4D97-AF65-F5344CB8AC3E}">
        <p14:creationId xmlns:p14="http://schemas.microsoft.com/office/powerpoint/2010/main" val="2465148029"/>
      </p:ext>
    </p:extLst>
  </p:cSld>
  <p:clrMap bg1="lt1" tx1="dk1" bg2="lt2" tx2="dk2" accent1="accent1" accent2="accent2" accent3="accent3" accent4="accent4" accent5="accent5" accent6="accent6" hlink="hlink" folHlink="folHlink"/>
  <p:sldLayoutIdLst>
    <p:sldLayoutId id="2147484083" r:id="rId1"/>
    <p:sldLayoutId id="2147484084" r:id="rId2"/>
    <p:sldLayoutId id="2147484085" r:id="rId3"/>
    <p:sldLayoutId id="2147484086" r:id="rId4"/>
    <p:sldLayoutId id="2147484087" r:id="rId5"/>
    <p:sldLayoutId id="2147484088" r:id="rId6"/>
    <p:sldLayoutId id="2147484089" r:id="rId7"/>
    <p:sldLayoutId id="2147484090" r:id="rId8"/>
    <p:sldLayoutId id="2147484091" r:id="rId9"/>
    <p:sldLayoutId id="2147484092" r:id="rId10"/>
    <p:sldLayoutId id="214748409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wiboscoc.org/point-in-time.html"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Demetri.Vincze@icalliances.org"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docs.google.com/spreadsheets/d/10HSIQzPWZ2DIpS33L-zR9m-ut1FCLKHnedSnY1XCVoc/edit#gid=366589481" TargetMode="External"/><Relationship Id="rId2" Type="http://schemas.openxmlformats.org/officeDocument/2006/relationships/hyperlink" Target="https://docs.google.com/spreadsheets/d/12LfudbcItG3UKVbWViF4UVDBLD7TruLm1a0j6UuC1V4/edit#gid=981389640"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attendee.gotowebinar.com/register/2531231170063044097"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882376"/>
            <a:ext cx="9966960" cy="2846246"/>
          </a:xfrm>
        </p:spPr>
        <p:txBody>
          <a:bodyPr>
            <a:normAutofit/>
          </a:bodyPr>
          <a:lstStyle/>
          <a:p>
            <a:r>
              <a:rPr lang="en-US" sz="6000" dirty="0" smtClean="0"/>
              <a:t>Balance of State</a:t>
            </a:r>
            <a:br>
              <a:rPr lang="en-US" sz="6000" dirty="0" smtClean="0"/>
            </a:br>
            <a:r>
              <a:rPr lang="en-US" sz="6000" dirty="0" smtClean="0"/>
              <a:t>Point in Time</a:t>
            </a:r>
            <a:br>
              <a:rPr lang="en-US" sz="6000" dirty="0" smtClean="0"/>
            </a:br>
            <a:r>
              <a:rPr lang="en-US" sz="6000" dirty="0" smtClean="0"/>
              <a:t>Training #2</a:t>
            </a:r>
            <a:endParaRPr lang="en-US" sz="6000" dirty="0"/>
          </a:p>
        </p:txBody>
      </p:sp>
      <p:sp>
        <p:nvSpPr>
          <p:cNvPr id="3" name="Subtitle 2"/>
          <p:cNvSpPr>
            <a:spLocks noGrp="1"/>
          </p:cNvSpPr>
          <p:nvPr>
            <p:ph type="subTitle" idx="1"/>
          </p:nvPr>
        </p:nvSpPr>
        <p:spPr>
          <a:xfrm>
            <a:off x="1709530" y="4563122"/>
            <a:ext cx="8767860" cy="721310"/>
          </a:xfrm>
        </p:spPr>
        <p:txBody>
          <a:bodyPr/>
          <a:lstStyle/>
          <a:p>
            <a:r>
              <a:rPr lang="en-US" dirty="0" smtClean="0"/>
              <a:t>January 11, 2016</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2285667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Survey Tool – Part 2</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Consent </a:t>
            </a:r>
          </a:p>
          <a:p>
            <a:pPr>
              <a:lnSpc>
                <a:spcPct val="120000"/>
              </a:lnSpc>
            </a:pPr>
            <a:r>
              <a:rPr lang="en-US" dirty="0" smtClean="0"/>
              <a:t>Where are you or were you sleeping the night of the PIT?</a:t>
            </a:r>
          </a:p>
          <a:p>
            <a:pPr lvl="1">
              <a:lnSpc>
                <a:spcPct val="120000"/>
              </a:lnSpc>
            </a:pPr>
            <a:r>
              <a:rPr lang="en-US" b="1" dirty="0" smtClean="0"/>
              <a:t>Note: </a:t>
            </a:r>
            <a:r>
              <a:rPr lang="en-US" dirty="0" smtClean="0"/>
              <a:t>to be counted, a person must be unsheltered in a place not meant for human habitation.</a:t>
            </a:r>
          </a:p>
          <a:p>
            <a:pPr>
              <a:lnSpc>
                <a:spcPct val="120000"/>
              </a:lnSpc>
            </a:pPr>
            <a:r>
              <a:rPr lang="en-US" dirty="0" smtClean="0"/>
              <a:t>Has anyone else asked you these questions about Wednesday night?</a:t>
            </a:r>
          </a:p>
          <a:p>
            <a:pPr>
              <a:lnSpc>
                <a:spcPct val="120000"/>
              </a:lnSpc>
            </a:pPr>
            <a:endParaRPr lang="en-US" dirty="0" smtClean="0"/>
          </a:p>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37072159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Survey Tool – Part 3</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Military Veteran</a:t>
            </a:r>
          </a:p>
          <a:p>
            <a:pPr>
              <a:lnSpc>
                <a:spcPct val="120000"/>
              </a:lnSpc>
            </a:pPr>
            <a:r>
              <a:rPr lang="en-US" dirty="0" smtClean="0"/>
              <a:t>1</a:t>
            </a:r>
            <a:r>
              <a:rPr lang="en-US" baseline="30000" dirty="0" smtClean="0"/>
              <a:t>st</a:t>
            </a:r>
            <a:r>
              <a:rPr lang="en-US" dirty="0" smtClean="0"/>
              <a:t> time homeless</a:t>
            </a:r>
          </a:p>
          <a:p>
            <a:pPr>
              <a:lnSpc>
                <a:spcPct val="120000"/>
              </a:lnSpc>
            </a:pPr>
            <a:r>
              <a:rPr lang="en-US" dirty="0" smtClean="0"/>
              <a:t>Length of homelessness</a:t>
            </a:r>
          </a:p>
          <a:p>
            <a:pPr>
              <a:lnSpc>
                <a:spcPct val="120000"/>
              </a:lnSpc>
            </a:pPr>
            <a:r>
              <a:rPr lang="en-US" dirty="0" smtClean="0"/>
              <a:t>Number of homeless episodes</a:t>
            </a:r>
          </a:p>
          <a:p>
            <a:pPr>
              <a:lnSpc>
                <a:spcPct val="120000"/>
              </a:lnSpc>
            </a:pPr>
            <a:r>
              <a:rPr lang="en-US" dirty="0" smtClean="0"/>
              <a:t>Length of time homeless for each episode*</a:t>
            </a:r>
          </a:p>
          <a:p>
            <a:pPr>
              <a:lnSpc>
                <a:spcPct val="120000"/>
              </a:lnSpc>
            </a:pPr>
            <a:r>
              <a:rPr lang="en-US" dirty="0" smtClean="0"/>
              <a:t>Disabilities</a:t>
            </a:r>
          </a:p>
          <a:p>
            <a:pPr lvl="1">
              <a:lnSpc>
                <a:spcPct val="120000"/>
              </a:lnSpc>
            </a:pPr>
            <a:r>
              <a:rPr lang="en-US" dirty="0" smtClean="0"/>
              <a:t>Including specific question related to developmental disability and disability-related benefits</a:t>
            </a:r>
          </a:p>
          <a:p>
            <a:pPr>
              <a:lnSpc>
                <a:spcPct val="120000"/>
              </a:lnSpc>
            </a:pPr>
            <a:r>
              <a:rPr lang="en-US" dirty="0" smtClean="0"/>
              <a:t>Victim/Survivor of Domestic Violence</a:t>
            </a:r>
          </a:p>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42932996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Survey Tool – Part 4</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Household Type questions are only asked of the head of household (adult or minor)</a:t>
            </a:r>
          </a:p>
          <a:p>
            <a:pPr>
              <a:lnSpc>
                <a:spcPct val="120000"/>
              </a:lnSpc>
            </a:pPr>
            <a:r>
              <a:rPr lang="en-US" dirty="0" smtClean="0"/>
              <a:t>Total number of persons in household</a:t>
            </a:r>
          </a:p>
          <a:p>
            <a:pPr>
              <a:lnSpc>
                <a:spcPct val="120000"/>
              </a:lnSpc>
            </a:pPr>
            <a:r>
              <a:rPr lang="en-US" dirty="0" smtClean="0">
                <a:solidFill>
                  <a:srgbClr val="FF0000"/>
                </a:solidFill>
              </a:rPr>
              <a:t>Household type options:</a:t>
            </a:r>
          </a:p>
          <a:p>
            <a:pPr lvl="1">
              <a:lnSpc>
                <a:spcPct val="120000"/>
              </a:lnSpc>
            </a:pPr>
            <a:r>
              <a:rPr lang="en-US" dirty="0" smtClean="0"/>
              <a:t>Households with children</a:t>
            </a:r>
          </a:p>
          <a:p>
            <a:pPr lvl="1">
              <a:lnSpc>
                <a:spcPct val="120000"/>
              </a:lnSpc>
            </a:pPr>
            <a:r>
              <a:rPr lang="en-US" dirty="0" smtClean="0"/>
              <a:t>Households without children</a:t>
            </a:r>
          </a:p>
          <a:p>
            <a:pPr lvl="1">
              <a:lnSpc>
                <a:spcPct val="120000"/>
              </a:lnSpc>
            </a:pPr>
            <a:r>
              <a:rPr lang="en-US" dirty="0" smtClean="0"/>
              <a:t>Unaccompanied Youth</a:t>
            </a:r>
          </a:p>
          <a:p>
            <a:pPr>
              <a:lnSpc>
                <a:spcPct val="120000"/>
              </a:lnSpc>
            </a:pPr>
            <a:endParaRPr lang="en-US" dirty="0" smtClean="0"/>
          </a:p>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5575722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Survey Tool – Part 4 continued</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marL="45720" indent="0">
              <a:lnSpc>
                <a:spcPct val="120000"/>
              </a:lnSpc>
              <a:buNone/>
            </a:pPr>
            <a:endParaRPr lang="en-US" dirty="0" smtClean="0"/>
          </a:p>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graphicFrame>
        <p:nvGraphicFramePr>
          <p:cNvPr id="5" name="Table 4"/>
          <p:cNvGraphicFramePr>
            <a:graphicFrameLocks noGrp="1"/>
          </p:cNvGraphicFramePr>
          <p:nvPr>
            <p:extLst/>
          </p:nvPr>
        </p:nvGraphicFramePr>
        <p:xfrm>
          <a:off x="417250" y="1509204"/>
          <a:ext cx="11132599" cy="4754880"/>
        </p:xfrm>
        <a:graphic>
          <a:graphicData uri="http://schemas.openxmlformats.org/drawingml/2006/table">
            <a:tbl>
              <a:tblPr firstRow="1" bandRow="1">
                <a:tableStyleId>{5C22544A-7EE6-4342-B048-85BDC9FD1C3A}</a:tableStyleId>
              </a:tblPr>
              <a:tblGrid>
                <a:gridCol w="5060272"/>
                <a:gridCol w="3738138"/>
                <a:gridCol w="2334189"/>
              </a:tblGrid>
              <a:tr h="0">
                <a:tc>
                  <a:txBody>
                    <a:bodyPr/>
                    <a:lstStyle/>
                    <a:p>
                      <a:pPr algn="ctr"/>
                      <a:r>
                        <a:rPr lang="en-US" sz="1400" dirty="0" smtClean="0"/>
                        <a:t>Household Formation</a:t>
                      </a:r>
                      <a:endParaRPr lang="en-US" sz="1400" dirty="0"/>
                    </a:p>
                  </a:txBody>
                  <a:tcPr/>
                </a:tc>
                <a:tc>
                  <a:txBody>
                    <a:bodyPr/>
                    <a:lstStyle/>
                    <a:p>
                      <a:pPr algn="ctr"/>
                      <a:r>
                        <a:rPr lang="en-US" sz="1400" dirty="0" smtClean="0"/>
                        <a:t>Tab</a:t>
                      </a:r>
                      <a:endParaRPr lang="en-US" sz="1400" dirty="0"/>
                    </a:p>
                  </a:txBody>
                  <a:tcPr/>
                </a:tc>
                <a:tc>
                  <a:txBody>
                    <a:bodyPr/>
                    <a:lstStyle/>
                    <a:p>
                      <a:pPr algn="ctr"/>
                      <a:r>
                        <a:rPr lang="en-US" sz="1400" dirty="0" smtClean="0"/>
                        <a:t>Subset</a:t>
                      </a:r>
                      <a:endParaRPr lang="en-US" sz="1400" dirty="0"/>
                    </a:p>
                  </a:txBody>
                  <a:tcPr/>
                </a:tc>
              </a:tr>
              <a:tr h="370840">
                <a:tc>
                  <a:txBody>
                    <a:bodyPr/>
                    <a:lstStyle/>
                    <a:p>
                      <a:r>
                        <a:rPr lang="en-US" sz="1400" dirty="0" smtClean="0"/>
                        <a:t>Single adult (18-24) with child(</a:t>
                      </a:r>
                      <a:r>
                        <a:rPr lang="en-US" sz="1400" dirty="0" err="1" smtClean="0"/>
                        <a:t>ren</a:t>
                      </a:r>
                      <a:r>
                        <a:rPr lang="en-US" sz="1400" dirty="0" smtClean="0"/>
                        <a:t>)</a:t>
                      </a:r>
                      <a:endParaRPr lang="en-US" sz="1400" dirty="0"/>
                    </a:p>
                  </a:txBody>
                  <a:tcPr/>
                </a:tc>
                <a:tc>
                  <a:txBody>
                    <a:bodyPr/>
                    <a:lstStyle/>
                    <a:p>
                      <a:r>
                        <a:rPr lang="en-US" sz="1400" dirty="0" smtClean="0"/>
                        <a:t>Household with children</a:t>
                      </a:r>
                      <a:endParaRPr lang="en-US" sz="14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Parenting Youth</a:t>
                      </a:r>
                      <a:endParaRPr lang="en-US" sz="1400" dirty="0"/>
                    </a:p>
                  </a:txBody>
                  <a:tcPr/>
                </a:tc>
              </a:tr>
              <a:tr h="370840">
                <a:tc>
                  <a:txBody>
                    <a:bodyPr/>
                    <a:lstStyle/>
                    <a:p>
                      <a:r>
                        <a:rPr lang="en-US" sz="1400" dirty="0" smtClean="0"/>
                        <a:t>Single adult (25+) with child(</a:t>
                      </a:r>
                      <a:r>
                        <a:rPr lang="en-US" sz="1400" dirty="0" err="1" smtClean="0"/>
                        <a:t>ren</a:t>
                      </a:r>
                      <a:r>
                        <a:rPr lang="en-US" sz="1400" dirty="0" smtClean="0"/>
                        <a:t>)</a:t>
                      </a:r>
                      <a:endParaRPr lang="en-US" sz="1400" dirty="0"/>
                    </a:p>
                  </a:txBody>
                  <a:tcPr/>
                </a:tc>
                <a:tc>
                  <a:txBody>
                    <a:bodyPr/>
                    <a:lstStyle/>
                    <a:p>
                      <a:r>
                        <a:rPr lang="en-US" sz="1400" smtClean="0"/>
                        <a:t>Household with children</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none</a:t>
                      </a:r>
                      <a:endParaRPr lang="en-US" sz="1400" dirty="0"/>
                    </a:p>
                  </a:txBody>
                  <a:tcPr/>
                </a:tc>
              </a:tr>
              <a:tr h="370840">
                <a:tc>
                  <a:txBody>
                    <a:bodyPr/>
                    <a:lstStyle/>
                    <a:p>
                      <a:r>
                        <a:rPr lang="en-US" sz="1400" dirty="0" smtClean="0"/>
                        <a:t>Single minor parent (under 18) with child(</a:t>
                      </a:r>
                      <a:r>
                        <a:rPr lang="en-US" sz="1400" dirty="0" err="1" smtClean="0"/>
                        <a:t>ren</a:t>
                      </a:r>
                      <a:r>
                        <a:rPr lang="en-US" sz="1400" dirty="0" smtClean="0"/>
                        <a:t>)</a:t>
                      </a:r>
                      <a:endParaRPr lang="en-US" sz="1400" dirty="0"/>
                    </a:p>
                  </a:txBody>
                  <a:tcPr/>
                </a:tc>
                <a:tc>
                  <a:txBody>
                    <a:bodyPr/>
                    <a:lstStyle/>
                    <a:p>
                      <a:r>
                        <a:rPr lang="en-US" sz="1400" dirty="0" smtClean="0"/>
                        <a:t>Household with children</a:t>
                      </a:r>
                      <a:endParaRPr lang="en-US" sz="14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Parenting Youth</a:t>
                      </a:r>
                      <a:endParaRPr lang="en-US" sz="1400" dirty="0"/>
                    </a:p>
                  </a:txBody>
                  <a:tcPr/>
                </a:tc>
              </a:tr>
              <a:tr h="370840">
                <a:tc>
                  <a:txBody>
                    <a:bodyPr/>
                    <a:lstStyle/>
                    <a:p>
                      <a:r>
                        <a:rPr lang="en-US" sz="1400" dirty="0" smtClean="0"/>
                        <a:t>Single adult (18-24) without child(</a:t>
                      </a:r>
                      <a:r>
                        <a:rPr lang="en-US" sz="1400" dirty="0" err="1" smtClean="0"/>
                        <a:t>ren</a:t>
                      </a:r>
                      <a:r>
                        <a:rPr lang="en-US" sz="1400" dirty="0" smtClean="0"/>
                        <a:t>)</a:t>
                      </a:r>
                      <a:endParaRPr lang="en-US" sz="1400" dirty="0"/>
                    </a:p>
                  </a:txBody>
                  <a:tcPr/>
                </a:tc>
                <a:tc>
                  <a:txBody>
                    <a:bodyPr/>
                    <a:lstStyle/>
                    <a:p>
                      <a:r>
                        <a:rPr lang="en-US" sz="1400" dirty="0" smtClean="0"/>
                        <a:t>Household without children</a:t>
                      </a:r>
                      <a:endParaRPr lang="en-US" sz="1400" dirty="0"/>
                    </a:p>
                  </a:txBody>
                  <a:tcPr/>
                </a:tc>
                <a:tc>
                  <a:txBody>
                    <a:bodyPr/>
                    <a:lstStyle/>
                    <a:p>
                      <a:r>
                        <a:rPr lang="en-US" sz="1400" dirty="0" smtClean="0"/>
                        <a:t>Young Adults</a:t>
                      </a:r>
                      <a:endParaRPr lang="en-US" sz="1400" dirty="0"/>
                    </a:p>
                  </a:txBody>
                  <a:tcPr/>
                </a:tc>
              </a:tr>
              <a:tr h="370840">
                <a:tc>
                  <a:txBody>
                    <a:bodyPr/>
                    <a:lstStyle/>
                    <a:p>
                      <a:r>
                        <a:rPr lang="en-US" sz="1400" dirty="0" smtClean="0"/>
                        <a:t>Single adult (25+)</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Household without children</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none</a:t>
                      </a:r>
                      <a:endParaRPr lang="en-US" sz="1400" dirty="0"/>
                    </a:p>
                  </a:txBody>
                  <a:tcPr/>
                </a:tc>
              </a:tr>
              <a:tr h="370840">
                <a:tc>
                  <a:txBody>
                    <a:bodyPr/>
                    <a:lstStyle/>
                    <a:p>
                      <a:r>
                        <a:rPr lang="en-US" sz="1400" dirty="0" smtClean="0"/>
                        <a:t>Single minor (under 18) without child(</a:t>
                      </a:r>
                      <a:r>
                        <a:rPr lang="en-US" sz="1400" dirty="0" err="1" smtClean="0"/>
                        <a:t>ren</a:t>
                      </a:r>
                      <a:r>
                        <a:rPr lang="en-US" sz="1400" dirty="0" smtClean="0"/>
                        <a:t>)</a:t>
                      </a:r>
                      <a:endParaRPr lang="en-US" sz="1400" dirty="0"/>
                    </a:p>
                  </a:txBody>
                  <a:tcPr/>
                </a:tc>
                <a:tc>
                  <a:txBody>
                    <a:bodyPr/>
                    <a:lstStyle/>
                    <a:p>
                      <a:r>
                        <a:rPr lang="en-US" sz="1400" dirty="0" smtClean="0"/>
                        <a:t>Unaccompanied</a:t>
                      </a:r>
                      <a:r>
                        <a:rPr lang="en-US" sz="1400" baseline="0" dirty="0" smtClean="0"/>
                        <a:t> youth</a:t>
                      </a:r>
                      <a:endParaRPr lang="en-US" sz="1400" dirty="0"/>
                    </a:p>
                  </a:txBody>
                  <a:tcPr/>
                </a:tc>
                <a:tc>
                  <a:txBody>
                    <a:bodyPr/>
                    <a:lstStyle/>
                    <a:p>
                      <a:r>
                        <a:rPr lang="en-US" sz="1400" dirty="0" smtClean="0"/>
                        <a:t>none</a:t>
                      </a:r>
                      <a:endParaRPr lang="en-US" sz="1400" dirty="0"/>
                    </a:p>
                  </a:txBody>
                  <a:tcPr/>
                </a:tc>
              </a:tr>
              <a:tr h="370840">
                <a:tc>
                  <a:txBody>
                    <a:bodyPr/>
                    <a:lstStyle/>
                    <a:p>
                      <a:r>
                        <a:rPr lang="en-US" sz="1400" dirty="0" smtClean="0"/>
                        <a:t>2 adults (both 18-24) with child(</a:t>
                      </a:r>
                      <a:r>
                        <a:rPr lang="en-US" sz="1400" dirty="0" err="1" smtClean="0"/>
                        <a:t>ren</a:t>
                      </a:r>
                      <a:r>
                        <a:rPr lang="en-US" sz="1400" dirty="0" smtClean="0"/>
                        <a:t>)</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Household with children</a:t>
                      </a:r>
                      <a:endParaRPr lang="en-US" sz="14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Parenting Youth</a:t>
                      </a:r>
                      <a:endParaRPr lang="en-US" sz="1400" dirty="0"/>
                    </a:p>
                  </a:txBody>
                  <a:tcPr/>
                </a:tc>
              </a:tr>
              <a:tr h="370840">
                <a:tc>
                  <a:txBody>
                    <a:bodyPr/>
                    <a:lstStyle/>
                    <a:p>
                      <a:r>
                        <a:rPr lang="en-US" sz="1400" dirty="0" smtClean="0"/>
                        <a:t>2 adults (at least one 25+) with child(</a:t>
                      </a:r>
                      <a:r>
                        <a:rPr lang="en-US" sz="1400" dirty="0" err="1" smtClean="0"/>
                        <a:t>ren</a:t>
                      </a:r>
                      <a:r>
                        <a:rPr lang="en-US" sz="1400" dirty="0" smtClean="0"/>
                        <a:t>)	</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Household with children</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none</a:t>
                      </a:r>
                      <a:endParaRPr lang="en-US" sz="1400" dirty="0"/>
                    </a:p>
                  </a:txBody>
                  <a:tcPr/>
                </a:tc>
              </a:tr>
              <a:tr h="370840">
                <a:tc>
                  <a:txBody>
                    <a:bodyPr/>
                    <a:lstStyle/>
                    <a:p>
                      <a:r>
                        <a:rPr lang="en-US" sz="1400" dirty="0" smtClean="0"/>
                        <a:t>2 minor parents (both under 18) with child(</a:t>
                      </a:r>
                      <a:r>
                        <a:rPr lang="en-US" sz="1400" dirty="0" err="1" smtClean="0"/>
                        <a:t>ren</a:t>
                      </a:r>
                      <a:r>
                        <a:rPr lang="en-US" sz="1400" dirty="0" smtClean="0"/>
                        <a:t>)</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Household with children</a:t>
                      </a:r>
                      <a:endParaRPr lang="en-US" sz="14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Parenting Youth</a:t>
                      </a:r>
                      <a:endParaRPr lang="en-US" sz="1400" dirty="0"/>
                    </a:p>
                  </a:txBody>
                  <a:tcPr/>
                </a:tc>
              </a:tr>
              <a:tr h="370840">
                <a:tc>
                  <a:txBody>
                    <a:bodyPr/>
                    <a:lstStyle/>
                    <a:p>
                      <a:r>
                        <a:rPr lang="en-US" sz="1400" dirty="0" smtClean="0"/>
                        <a:t>2 adults or more (all 18-24) without child(</a:t>
                      </a:r>
                      <a:r>
                        <a:rPr lang="en-US" sz="1400" dirty="0" err="1" smtClean="0"/>
                        <a:t>ren</a:t>
                      </a:r>
                      <a:r>
                        <a:rPr lang="en-US" sz="1400" dirty="0" smtClean="0"/>
                        <a:t>)</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Household without children</a:t>
                      </a:r>
                      <a:endParaRPr lang="en-US" sz="1400" dirty="0"/>
                    </a:p>
                  </a:txBody>
                  <a:tcPr/>
                </a:tc>
                <a:tc>
                  <a:txBody>
                    <a:bodyPr/>
                    <a:lstStyle/>
                    <a:p>
                      <a:r>
                        <a:rPr lang="en-US" sz="1400" dirty="0" smtClean="0"/>
                        <a:t>Young Adults</a:t>
                      </a:r>
                      <a:endParaRPr lang="en-US" sz="1400" dirty="0"/>
                    </a:p>
                  </a:txBody>
                  <a:tcPr/>
                </a:tc>
              </a:tr>
              <a:tr h="370840">
                <a:tc>
                  <a:txBody>
                    <a:bodyPr/>
                    <a:lstStyle/>
                    <a:p>
                      <a:r>
                        <a:rPr lang="en-US" sz="1400" dirty="0" smtClean="0"/>
                        <a:t>2 adults or more (at least 1 over age 24)</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Household without children</a:t>
                      </a:r>
                      <a:endParaRPr lang="en-US" sz="1400" dirty="0"/>
                    </a:p>
                  </a:txBody>
                  <a:tcPr/>
                </a:tc>
                <a:tc>
                  <a:txBody>
                    <a:bodyPr/>
                    <a:lstStyle/>
                    <a:p>
                      <a:r>
                        <a:rPr lang="en-US" sz="1400" dirty="0" smtClean="0"/>
                        <a:t>none</a:t>
                      </a:r>
                      <a:endParaRPr lang="en-US" sz="1400" dirty="0"/>
                    </a:p>
                  </a:txBody>
                  <a:tcPr/>
                </a:tc>
              </a:tr>
              <a:tr h="370840">
                <a:tc>
                  <a:txBody>
                    <a:bodyPr/>
                    <a:lstStyle/>
                    <a:p>
                      <a:r>
                        <a:rPr lang="en-US" sz="1400" dirty="0" smtClean="0"/>
                        <a:t>2 minors</a:t>
                      </a:r>
                      <a:r>
                        <a:rPr lang="en-US" sz="1400" baseline="0" dirty="0" smtClean="0"/>
                        <a:t> or more (under 18) – non parental</a:t>
                      </a:r>
                      <a:endParaRPr lang="en-US" sz="1400" dirty="0"/>
                    </a:p>
                  </a:txBody>
                  <a:tcPr/>
                </a:tc>
                <a:tc>
                  <a:txBody>
                    <a:bodyPr/>
                    <a:lstStyle/>
                    <a:p>
                      <a:r>
                        <a:rPr lang="en-US" sz="1400" dirty="0" smtClean="0"/>
                        <a:t>Unaccompanied</a:t>
                      </a:r>
                      <a:r>
                        <a:rPr lang="en-US" sz="1400" baseline="0" dirty="0" smtClean="0"/>
                        <a:t> youth</a:t>
                      </a:r>
                      <a:endParaRPr lang="en-US" sz="1400" dirty="0"/>
                    </a:p>
                  </a:txBody>
                  <a:tcPr/>
                </a:tc>
                <a:tc>
                  <a:txBody>
                    <a:bodyPr/>
                    <a:lstStyle/>
                    <a:p>
                      <a:r>
                        <a:rPr lang="en-US" sz="1400" dirty="0" smtClean="0"/>
                        <a:t>none</a:t>
                      </a:r>
                      <a:endParaRPr lang="en-US" sz="1400" dirty="0"/>
                    </a:p>
                  </a:txBody>
                  <a:tcPr/>
                </a:tc>
              </a:tr>
            </a:tbl>
          </a:graphicData>
        </a:graphic>
      </p:graphicFrame>
    </p:spTree>
    <p:extLst>
      <p:ext uri="{BB962C8B-B14F-4D97-AF65-F5344CB8AC3E}">
        <p14:creationId xmlns:p14="http://schemas.microsoft.com/office/powerpoint/2010/main" val="12713948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Survey Tool – Part 5</a:t>
            </a:r>
            <a:endParaRPr lang="en-US" sz="4000" b="1" dirty="0"/>
          </a:p>
        </p:txBody>
      </p:sp>
      <p:sp>
        <p:nvSpPr>
          <p:cNvPr id="3" name="Content Placeholder 2"/>
          <p:cNvSpPr>
            <a:spLocks noGrp="1"/>
          </p:cNvSpPr>
          <p:nvPr>
            <p:ph idx="1"/>
          </p:nvPr>
        </p:nvSpPr>
        <p:spPr>
          <a:xfrm>
            <a:off x="710214" y="1560004"/>
            <a:ext cx="10688714" cy="4785064"/>
          </a:xfrm>
        </p:spPr>
        <p:txBody>
          <a:bodyPr>
            <a:normAutofit/>
          </a:bodyPr>
          <a:lstStyle/>
          <a:p>
            <a:pPr>
              <a:lnSpc>
                <a:spcPct val="120000"/>
              </a:lnSpc>
            </a:pPr>
            <a:r>
              <a:rPr lang="en-US" dirty="0" smtClean="0"/>
              <a:t>These questions are optional.</a:t>
            </a:r>
          </a:p>
          <a:p>
            <a:pPr lvl="1">
              <a:lnSpc>
                <a:spcPct val="120000"/>
              </a:lnSpc>
            </a:pPr>
            <a:r>
              <a:rPr lang="en-US" dirty="0" smtClean="0"/>
              <a:t>Number of times in emergency room in last 12 months.</a:t>
            </a:r>
          </a:p>
          <a:p>
            <a:pPr lvl="1">
              <a:lnSpc>
                <a:spcPct val="120000"/>
              </a:lnSpc>
            </a:pPr>
            <a:r>
              <a:rPr lang="en-US" dirty="0" smtClean="0"/>
              <a:t>Number of nights in jail or prison in the last 12 months.</a:t>
            </a:r>
          </a:p>
          <a:p>
            <a:pPr lvl="1">
              <a:lnSpc>
                <a:spcPct val="120000"/>
              </a:lnSpc>
            </a:pPr>
            <a:r>
              <a:rPr lang="en-US" dirty="0" smtClean="0"/>
              <a:t>Number of nights in a motel/hotel paid for by an organization or agency (ex: American Red Cross, School District, Police Department, other non-profit) in the last 12 months.</a:t>
            </a:r>
          </a:p>
          <a:p>
            <a:pPr lvl="1">
              <a:lnSpc>
                <a:spcPct val="120000"/>
              </a:lnSpc>
            </a:pPr>
            <a:r>
              <a:rPr lang="en-US" dirty="0" smtClean="0"/>
              <a:t>Income</a:t>
            </a:r>
          </a:p>
          <a:p>
            <a:pPr lvl="1">
              <a:lnSpc>
                <a:spcPct val="120000"/>
              </a:lnSpc>
            </a:pPr>
            <a:r>
              <a:rPr lang="en-US" dirty="0" smtClean="0"/>
              <a:t>Non-cash  benefits</a:t>
            </a:r>
          </a:p>
          <a:p>
            <a:pPr lvl="1">
              <a:lnSpc>
                <a:spcPct val="120000"/>
              </a:lnSpc>
            </a:pPr>
            <a:r>
              <a:rPr lang="en-US" dirty="0" smtClean="0"/>
              <a:t>Health Insurance</a:t>
            </a:r>
          </a:p>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40519090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935115"/>
          </a:xfrm>
        </p:spPr>
        <p:txBody>
          <a:bodyPr>
            <a:normAutofit fontScale="90000"/>
          </a:bodyPr>
          <a:lstStyle/>
          <a:p>
            <a:r>
              <a:rPr lang="en-US" sz="4000" b="1" dirty="0" smtClean="0"/>
              <a:t>Survey Tool – Additional household members</a:t>
            </a:r>
            <a:endParaRPr lang="en-US" sz="4000" b="1" dirty="0"/>
          </a:p>
        </p:txBody>
      </p:sp>
      <p:sp>
        <p:nvSpPr>
          <p:cNvPr id="3" name="Content Placeholder 2"/>
          <p:cNvSpPr>
            <a:spLocks noGrp="1"/>
          </p:cNvSpPr>
          <p:nvPr>
            <p:ph idx="1"/>
          </p:nvPr>
        </p:nvSpPr>
        <p:spPr>
          <a:xfrm>
            <a:off x="710214" y="1846554"/>
            <a:ext cx="10688714" cy="4447713"/>
          </a:xfrm>
        </p:spPr>
        <p:txBody>
          <a:bodyPr>
            <a:normAutofit/>
          </a:bodyPr>
          <a:lstStyle/>
          <a:p>
            <a:pPr>
              <a:lnSpc>
                <a:spcPct val="120000"/>
              </a:lnSpc>
            </a:pPr>
            <a:r>
              <a:rPr lang="en-US" dirty="0" smtClean="0"/>
              <a:t>There are forms for additional adult (over 18) household members.</a:t>
            </a:r>
          </a:p>
          <a:p>
            <a:pPr>
              <a:lnSpc>
                <a:spcPct val="120000"/>
              </a:lnSpc>
            </a:pPr>
            <a:r>
              <a:rPr lang="en-US" dirty="0" smtClean="0"/>
              <a:t>There are forms for additional child(</a:t>
            </a:r>
            <a:r>
              <a:rPr lang="en-US" dirty="0" err="1" smtClean="0"/>
              <a:t>ren</a:t>
            </a:r>
            <a:r>
              <a:rPr lang="en-US" dirty="0" smtClean="0"/>
              <a:t>) – under 18 with an adult.</a:t>
            </a:r>
          </a:p>
          <a:p>
            <a:pPr>
              <a:lnSpc>
                <a:spcPct val="120000"/>
              </a:lnSpc>
            </a:pPr>
            <a:r>
              <a:rPr lang="en-US" dirty="0" smtClean="0"/>
              <a:t>There are forms for additional child(</a:t>
            </a:r>
            <a:r>
              <a:rPr lang="en-US" dirty="0" err="1" smtClean="0"/>
              <a:t>ren</a:t>
            </a:r>
            <a:r>
              <a:rPr lang="en-US" dirty="0" smtClean="0"/>
              <a:t>) – under 18 without an adult.</a:t>
            </a:r>
          </a:p>
          <a:p>
            <a:pPr>
              <a:lnSpc>
                <a:spcPct val="120000"/>
              </a:lnSpc>
            </a:pPr>
            <a:endParaRPr lang="en-US" dirty="0" smtClean="0"/>
          </a:p>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31847813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Observation Only Form</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lnSpcReduction="20000"/>
          </a:bodyPr>
          <a:lstStyle/>
          <a:p>
            <a:pPr>
              <a:lnSpc>
                <a:spcPct val="120000"/>
              </a:lnSpc>
            </a:pPr>
            <a:r>
              <a:rPr lang="en-US" dirty="0" smtClean="0"/>
              <a:t>This form should only be used as a last resort in connection with the overnight street count/known location count.  </a:t>
            </a:r>
          </a:p>
          <a:p>
            <a:pPr lvl="1">
              <a:lnSpc>
                <a:spcPct val="120000"/>
              </a:lnSpc>
            </a:pPr>
            <a:r>
              <a:rPr lang="en-US" dirty="0" smtClean="0"/>
              <a:t>It cannot be used with the service-based post PIT count process. </a:t>
            </a:r>
          </a:p>
          <a:p>
            <a:pPr>
              <a:lnSpc>
                <a:spcPct val="120000"/>
              </a:lnSpc>
            </a:pPr>
            <a:r>
              <a:rPr lang="en-US" dirty="0" smtClean="0"/>
              <a:t>Part 1: questions about person administering the survey</a:t>
            </a:r>
          </a:p>
          <a:p>
            <a:pPr lvl="1">
              <a:lnSpc>
                <a:spcPct val="120000"/>
              </a:lnSpc>
            </a:pPr>
            <a:r>
              <a:rPr lang="en-US" dirty="0" smtClean="0"/>
              <a:t>Name, local continua, type of surveyor, city/location</a:t>
            </a:r>
          </a:p>
          <a:p>
            <a:pPr>
              <a:lnSpc>
                <a:spcPct val="120000"/>
              </a:lnSpc>
            </a:pPr>
            <a:r>
              <a:rPr lang="en-US" dirty="0" smtClean="0"/>
              <a:t>Part 2: observations</a:t>
            </a:r>
          </a:p>
          <a:p>
            <a:pPr lvl="1">
              <a:lnSpc>
                <a:spcPct val="120000"/>
              </a:lnSpc>
            </a:pPr>
            <a:r>
              <a:rPr lang="en-US" dirty="0" smtClean="0"/>
              <a:t>Number of people, adults, children, homeless*</a:t>
            </a:r>
          </a:p>
          <a:p>
            <a:pPr lvl="1">
              <a:lnSpc>
                <a:spcPct val="120000"/>
              </a:lnSpc>
            </a:pPr>
            <a:r>
              <a:rPr lang="en-US" dirty="0" smtClean="0"/>
              <a:t>Age range, gender, race, ethnicity</a:t>
            </a:r>
          </a:p>
          <a:p>
            <a:pPr lvl="1">
              <a:lnSpc>
                <a:spcPct val="120000"/>
              </a:lnSpc>
            </a:pPr>
            <a:r>
              <a:rPr lang="en-US" dirty="0" smtClean="0"/>
              <a:t>Other information/identifying characteristics</a:t>
            </a:r>
          </a:p>
          <a:p>
            <a:pPr>
              <a:lnSpc>
                <a:spcPct val="120000"/>
              </a:lnSpc>
            </a:pPr>
            <a:r>
              <a:rPr lang="en-US" dirty="0" smtClean="0"/>
              <a:t>*</a:t>
            </a:r>
            <a:r>
              <a:rPr lang="en-US" b="1" dirty="0" smtClean="0"/>
              <a:t>Note:  </a:t>
            </a:r>
            <a:r>
              <a:rPr lang="en-US" dirty="0" smtClean="0">
                <a:solidFill>
                  <a:srgbClr val="FF0000"/>
                </a:solidFill>
              </a:rPr>
              <a:t>unless you can say with reasonable certainty that based on a observer’s professional judgment the signs/clues indicating that the person is “definitely” unsheltered on Wednesday night and experiencing homelessness, they cannot be included.</a:t>
            </a:r>
          </a:p>
          <a:p>
            <a:pPr>
              <a:lnSpc>
                <a:spcPct val="120000"/>
              </a:lnSpc>
            </a:pPr>
            <a:endParaRPr lang="en-US" dirty="0" smtClean="0"/>
          </a:p>
          <a:p>
            <a:pPr>
              <a:lnSpc>
                <a:spcPct val="120000"/>
              </a:lnSpc>
            </a:pPr>
            <a:endParaRPr lang="en-US" dirty="0" smtClean="0"/>
          </a:p>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1324440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Service Based Counts</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Service-based counting focuses on conducting interviews with people experiencing homelessness but not seeking shelter and unable to be found during the overnight street or known location count.  </a:t>
            </a:r>
          </a:p>
          <a:p>
            <a:pPr>
              <a:lnSpc>
                <a:spcPct val="120000"/>
              </a:lnSpc>
            </a:pPr>
            <a:r>
              <a:rPr lang="en-US" dirty="0" smtClean="0"/>
              <a:t>The service-based counting will serve as a SUPPLEMENT to the night of the count approach. </a:t>
            </a:r>
          </a:p>
          <a:p>
            <a:pPr lvl="1">
              <a:lnSpc>
                <a:spcPct val="120000"/>
              </a:lnSpc>
            </a:pPr>
            <a:r>
              <a:rPr lang="en-US" dirty="0" smtClean="0"/>
              <a:t>It requires face-to-face contact with the person and the administration of the Unsheltered Survey.   </a:t>
            </a:r>
          </a:p>
          <a:p>
            <a:pPr lvl="1">
              <a:lnSpc>
                <a:spcPct val="120000"/>
              </a:lnSpc>
            </a:pPr>
            <a:r>
              <a:rPr lang="en-US" dirty="0" smtClean="0"/>
              <a:t>The Balance of State </a:t>
            </a:r>
            <a:r>
              <a:rPr lang="en-US" dirty="0" err="1" smtClean="0"/>
              <a:t>CoC</a:t>
            </a:r>
            <a:r>
              <a:rPr lang="en-US" dirty="0" smtClean="0"/>
              <a:t> will allow post-count surveys to be administered and collected until </a:t>
            </a:r>
            <a:r>
              <a:rPr lang="en-US" b="1" dirty="0" smtClean="0"/>
              <a:t>Friday, January 29</a:t>
            </a:r>
            <a:r>
              <a:rPr lang="en-US" b="1" baseline="30000" dirty="0" smtClean="0"/>
              <a:t>th</a:t>
            </a:r>
            <a:r>
              <a:rPr lang="en-US" b="1" dirty="0" smtClean="0"/>
              <a:t> at </a:t>
            </a:r>
            <a:r>
              <a:rPr lang="en-US" b="1" dirty="0" smtClean="0">
                <a:solidFill>
                  <a:srgbClr val="FF0000"/>
                </a:solidFill>
              </a:rPr>
              <a:t>5:00 pm</a:t>
            </a:r>
            <a:r>
              <a:rPr lang="en-US" b="1" dirty="0" smtClean="0"/>
              <a:t>. </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680096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Service Based Counts</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85000" lnSpcReduction="20000"/>
          </a:bodyPr>
          <a:lstStyle/>
          <a:p>
            <a:pPr>
              <a:lnSpc>
                <a:spcPct val="120000"/>
              </a:lnSpc>
            </a:pPr>
            <a:r>
              <a:rPr lang="en-US" dirty="0" smtClean="0"/>
              <a:t>Service Based Counts are an opportunity to connect with other partner agencies and community locations in which people experiencing homelessness may frequent.  </a:t>
            </a:r>
          </a:p>
          <a:p>
            <a:pPr>
              <a:lnSpc>
                <a:spcPct val="120000"/>
              </a:lnSpc>
            </a:pPr>
            <a:r>
              <a:rPr lang="en-US" b="1" dirty="0" smtClean="0"/>
              <a:t>This can include:  </a:t>
            </a:r>
          </a:p>
          <a:p>
            <a:pPr lvl="1">
              <a:lnSpc>
                <a:spcPct val="120000"/>
              </a:lnSpc>
            </a:pPr>
            <a:r>
              <a:rPr lang="en-US" dirty="0" smtClean="0"/>
              <a:t>Emergency shelters</a:t>
            </a:r>
          </a:p>
          <a:p>
            <a:pPr lvl="1">
              <a:lnSpc>
                <a:spcPct val="120000"/>
              </a:lnSpc>
            </a:pPr>
            <a:r>
              <a:rPr lang="en-US" dirty="0" smtClean="0"/>
              <a:t>meal </a:t>
            </a:r>
            <a:r>
              <a:rPr lang="en-US" dirty="0"/>
              <a:t>sites, </a:t>
            </a:r>
            <a:r>
              <a:rPr lang="en-US" dirty="0" smtClean="0"/>
              <a:t>food pantries </a:t>
            </a:r>
          </a:p>
          <a:p>
            <a:pPr lvl="1">
              <a:lnSpc>
                <a:spcPct val="120000"/>
              </a:lnSpc>
            </a:pPr>
            <a:r>
              <a:rPr lang="en-US" dirty="0" smtClean="0"/>
              <a:t>drop-in </a:t>
            </a:r>
            <a:r>
              <a:rPr lang="en-US" dirty="0"/>
              <a:t>centers, </a:t>
            </a:r>
            <a:r>
              <a:rPr lang="en-US" dirty="0" smtClean="0"/>
              <a:t>day shelters </a:t>
            </a:r>
          </a:p>
          <a:p>
            <a:pPr lvl="1">
              <a:lnSpc>
                <a:spcPct val="120000"/>
              </a:lnSpc>
            </a:pPr>
            <a:r>
              <a:rPr lang="en-US" dirty="0" smtClean="0"/>
              <a:t>human services, job service/workforce resource</a:t>
            </a:r>
          </a:p>
          <a:p>
            <a:pPr lvl="1">
              <a:lnSpc>
                <a:spcPct val="120000"/>
              </a:lnSpc>
            </a:pPr>
            <a:r>
              <a:rPr lang="en-US" dirty="0" smtClean="0"/>
              <a:t>community mental health center, hospital emergency rooms, free clinics</a:t>
            </a:r>
          </a:p>
          <a:p>
            <a:pPr lvl="1">
              <a:lnSpc>
                <a:spcPct val="120000"/>
              </a:lnSpc>
            </a:pPr>
            <a:r>
              <a:rPr lang="en-US" dirty="0" smtClean="0"/>
              <a:t>Alcohol &amp; Drug service centers</a:t>
            </a:r>
          </a:p>
          <a:p>
            <a:pPr lvl="1">
              <a:lnSpc>
                <a:spcPct val="120000"/>
              </a:lnSpc>
            </a:pPr>
            <a:r>
              <a:rPr lang="en-US" dirty="0" smtClean="0"/>
              <a:t>police department, probation/parole</a:t>
            </a:r>
          </a:p>
          <a:p>
            <a:pPr lvl="1">
              <a:lnSpc>
                <a:spcPct val="120000"/>
              </a:lnSpc>
            </a:pPr>
            <a:r>
              <a:rPr lang="en-US" dirty="0" smtClean="0"/>
              <a:t>libraries </a:t>
            </a:r>
          </a:p>
          <a:p>
            <a:pPr lvl="1">
              <a:lnSpc>
                <a:spcPct val="120000"/>
              </a:lnSpc>
            </a:pPr>
            <a:r>
              <a:rPr lang="en-US" dirty="0" smtClean="0"/>
              <a:t>Faith-based organizations</a:t>
            </a:r>
          </a:p>
          <a:p>
            <a:pPr lvl="1">
              <a:lnSpc>
                <a:spcPct val="120000"/>
              </a:lnSpc>
            </a:pPr>
            <a:r>
              <a:rPr lang="en-US" dirty="0" smtClean="0"/>
              <a:t>Youth Providers &amp; Runaway programs</a:t>
            </a:r>
          </a:p>
          <a:p>
            <a:pPr>
              <a:lnSpc>
                <a:spcPct val="120000"/>
              </a:lnSpc>
            </a:pPr>
            <a:endParaRPr lang="en-US" dirty="0"/>
          </a:p>
          <a:p>
            <a:pPr>
              <a:lnSpc>
                <a:spcPct val="120000"/>
              </a:lnSpc>
            </a:pPr>
            <a:endParaRPr lang="en-US" dirty="0" smtClean="0"/>
          </a:p>
          <a:p>
            <a:pPr>
              <a:lnSpc>
                <a:spcPct val="120000"/>
              </a:lnSpc>
            </a:pPr>
            <a:endParaRPr lang="en-US" dirty="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41158965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847" y="609600"/>
            <a:ext cx="10281673" cy="784194"/>
          </a:xfrm>
        </p:spPr>
        <p:txBody>
          <a:bodyPr>
            <a:normAutofit/>
          </a:bodyPr>
          <a:lstStyle/>
          <a:p>
            <a:r>
              <a:rPr lang="en-US" sz="4000" b="1" dirty="0" smtClean="0"/>
              <a:t>How to Organize a Service Based Count?</a:t>
            </a:r>
            <a:endParaRPr lang="en-US" sz="4000" b="1" dirty="0"/>
          </a:p>
        </p:txBody>
      </p:sp>
      <p:sp>
        <p:nvSpPr>
          <p:cNvPr id="3" name="Content Placeholder 2"/>
          <p:cNvSpPr>
            <a:spLocks noGrp="1"/>
          </p:cNvSpPr>
          <p:nvPr>
            <p:ph idx="1"/>
          </p:nvPr>
        </p:nvSpPr>
        <p:spPr>
          <a:xfrm>
            <a:off x="648070" y="1518082"/>
            <a:ext cx="10715347" cy="4577918"/>
          </a:xfrm>
        </p:spPr>
        <p:txBody>
          <a:bodyPr>
            <a:normAutofit lnSpcReduction="10000"/>
          </a:bodyPr>
          <a:lstStyle/>
          <a:p>
            <a:r>
              <a:rPr lang="en-US" dirty="0" smtClean="0"/>
              <a:t>Host a homeless connect or outreach event on the Thursday and/or Friday after the count</a:t>
            </a:r>
          </a:p>
          <a:p>
            <a:pPr lvl="1"/>
            <a:r>
              <a:rPr lang="en-US" dirty="0" smtClean="0"/>
              <a:t>There are many examples of how this has been done across the Balance of State – in large &amp; small communities.</a:t>
            </a:r>
          </a:p>
          <a:p>
            <a:pPr lvl="1"/>
            <a:r>
              <a:rPr lang="en-US" dirty="0" smtClean="0"/>
              <a:t>Common theme – a meal, information about services, opportunities to engage with providers, and a short survey about where they slept Wednesday night</a:t>
            </a:r>
          </a:p>
          <a:p>
            <a:pPr lvl="1"/>
            <a:endParaRPr lang="en-US" dirty="0" smtClean="0"/>
          </a:p>
          <a:p>
            <a:r>
              <a:rPr lang="en-US" dirty="0" smtClean="0"/>
              <a:t>Ask emergency shelters to administer the survey to people presenting for shelter on Thursday or Friday – asking where they slept on Wednesday night</a:t>
            </a:r>
          </a:p>
          <a:p>
            <a:endParaRPr lang="en-US" dirty="0" smtClean="0"/>
          </a:p>
          <a:p>
            <a:r>
              <a:rPr lang="en-US" dirty="0" smtClean="0"/>
              <a:t>Ask meal sites, food pantries, drop in sites, free clinics, police department, and other places people experiencing homelessness may go or services they may access on Thursday or Friday to administer the survey asking people where they slept on Wednesday night</a:t>
            </a:r>
            <a:endParaRPr lang="en-US" dirty="0"/>
          </a:p>
        </p:txBody>
      </p:sp>
    </p:spTree>
    <p:extLst>
      <p:ext uri="{BB962C8B-B14F-4D97-AF65-F5344CB8AC3E}">
        <p14:creationId xmlns:p14="http://schemas.microsoft.com/office/powerpoint/2010/main" val="3208660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997258"/>
          </a:xfrm>
        </p:spPr>
        <p:txBody>
          <a:bodyPr/>
          <a:lstStyle/>
          <a:p>
            <a:r>
              <a:rPr lang="en-US" b="1" dirty="0" smtClean="0"/>
              <a:t>Agenda</a:t>
            </a:r>
            <a:endParaRPr lang="en-US" b="1" dirty="0"/>
          </a:p>
        </p:txBody>
      </p:sp>
      <p:sp>
        <p:nvSpPr>
          <p:cNvPr id="3" name="Content Placeholder 2"/>
          <p:cNvSpPr>
            <a:spLocks noGrp="1"/>
          </p:cNvSpPr>
          <p:nvPr>
            <p:ph idx="1"/>
          </p:nvPr>
        </p:nvSpPr>
        <p:spPr>
          <a:xfrm>
            <a:off x="1143000" y="1793289"/>
            <a:ext cx="5160147" cy="4302711"/>
          </a:xfrm>
        </p:spPr>
        <p:txBody>
          <a:bodyPr>
            <a:normAutofit/>
          </a:bodyPr>
          <a:lstStyle/>
          <a:p>
            <a:pPr lvl="1">
              <a:lnSpc>
                <a:spcPct val="120000"/>
              </a:lnSpc>
              <a:buFont typeface="Arial" panose="020B0604020202020204" pitchFamily="34" charset="0"/>
              <a:buChar char="•"/>
            </a:pPr>
            <a:r>
              <a:rPr lang="en-US" dirty="0"/>
              <a:t>Survey collection: interview &amp; observation</a:t>
            </a:r>
          </a:p>
          <a:p>
            <a:pPr lvl="1">
              <a:lnSpc>
                <a:spcPct val="120000"/>
              </a:lnSpc>
              <a:buFont typeface="Arial" panose="020B0604020202020204" pitchFamily="34" charset="0"/>
              <a:buChar char="•"/>
            </a:pPr>
            <a:r>
              <a:rPr lang="en-US" dirty="0"/>
              <a:t>Review service based count process</a:t>
            </a:r>
          </a:p>
          <a:p>
            <a:pPr lvl="1">
              <a:lnSpc>
                <a:spcPct val="120000"/>
              </a:lnSpc>
              <a:buFont typeface="Arial" panose="020B0604020202020204" pitchFamily="34" charset="0"/>
              <a:buChar char="•"/>
            </a:pPr>
            <a:r>
              <a:rPr lang="en-US" dirty="0" smtClean="0"/>
              <a:t>Data </a:t>
            </a:r>
            <a:r>
              <a:rPr lang="en-US" dirty="0"/>
              <a:t>Collection </a:t>
            </a:r>
            <a:r>
              <a:rPr lang="en-US" dirty="0" smtClean="0"/>
              <a:t>Requirement</a:t>
            </a:r>
          </a:p>
          <a:p>
            <a:pPr lvl="2">
              <a:lnSpc>
                <a:spcPct val="120000"/>
              </a:lnSpc>
              <a:buFont typeface="Arial" panose="020B0604020202020204" pitchFamily="34" charset="0"/>
              <a:buChar char="•"/>
            </a:pPr>
            <a:r>
              <a:rPr lang="en-US" dirty="0" smtClean="0"/>
              <a:t>Sheltered </a:t>
            </a:r>
            <a:r>
              <a:rPr lang="en-US" dirty="0"/>
              <a:t>count and unsheltered </a:t>
            </a:r>
            <a:r>
              <a:rPr lang="en-US" dirty="0" smtClean="0"/>
              <a:t>count</a:t>
            </a:r>
          </a:p>
          <a:p>
            <a:pPr lvl="2">
              <a:lnSpc>
                <a:spcPct val="120000"/>
              </a:lnSpc>
              <a:buFont typeface="Arial" panose="020B0604020202020204" pitchFamily="34" charset="0"/>
              <a:buChar char="•"/>
            </a:pPr>
            <a:r>
              <a:rPr lang="en-US" dirty="0" smtClean="0"/>
              <a:t>HMIS </a:t>
            </a:r>
            <a:r>
              <a:rPr lang="en-US" dirty="0"/>
              <a:t>agencies and non-HMIS agencies</a:t>
            </a:r>
          </a:p>
          <a:p>
            <a:pPr lvl="1">
              <a:lnSpc>
                <a:spcPct val="120000"/>
              </a:lnSpc>
              <a:buFont typeface="Arial" panose="020B0604020202020204" pitchFamily="34" charset="0"/>
              <a:buChar char="•"/>
            </a:pPr>
            <a:r>
              <a:rPr lang="en-US" dirty="0"/>
              <a:t>Google Tool </a:t>
            </a:r>
          </a:p>
          <a:p>
            <a:pPr lvl="1">
              <a:lnSpc>
                <a:spcPct val="120000"/>
              </a:lnSpc>
              <a:buFont typeface="Arial" panose="020B0604020202020204" pitchFamily="34" charset="0"/>
              <a:buChar char="•"/>
            </a:pPr>
            <a:r>
              <a:rPr lang="en-US" dirty="0" smtClean="0"/>
              <a:t>De-duplication </a:t>
            </a:r>
            <a:r>
              <a:rPr lang="en-US" dirty="0"/>
              <a:t>chart</a:t>
            </a:r>
          </a:p>
          <a:p>
            <a:pPr lvl="1">
              <a:lnSpc>
                <a:spcPct val="120000"/>
              </a:lnSpc>
              <a:buFont typeface="Arial" panose="020B0604020202020204" pitchFamily="34" charset="0"/>
              <a:buChar char="•"/>
            </a:pPr>
            <a:r>
              <a:rPr lang="en-US" dirty="0"/>
              <a:t>Deadlines</a:t>
            </a:r>
          </a:p>
          <a:p>
            <a:pPr marL="45720" indent="0">
              <a:buNone/>
            </a:pPr>
            <a:endParaRPr lang="en-US" dirty="0" smtClean="0"/>
          </a:p>
          <a:p>
            <a:pPr marL="45720" indent="0">
              <a:buNone/>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
        <p:nvSpPr>
          <p:cNvPr id="7" name="TextBox 6"/>
          <p:cNvSpPr txBox="1"/>
          <p:nvPr/>
        </p:nvSpPr>
        <p:spPr>
          <a:xfrm>
            <a:off x="6303147" y="2130641"/>
            <a:ext cx="4715373" cy="646331"/>
          </a:xfrm>
          <a:prstGeom prst="rect">
            <a:avLst/>
          </a:prstGeom>
          <a:noFill/>
        </p:spPr>
        <p:txBody>
          <a:bodyPr wrap="square" rtlCol="0">
            <a:spAutoFit/>
          </a:bodyPr>
          <a:lstStyle/>
          <a:p>
            <a:r>
              <a:rPr lang="en-US" dirty="0">
                <a:hlinkClick r:id="rId3"/>
              </a:rPr>
              <a:t>http://www.wiboscoc.org/point-in-time.html</a:t>
            </a:r>
            <a:endParaRPr lang="en-US" dirty="0"/>
          </a:p>
          <a:p>
            <a:endParaRPr lang="en-US" dirty="0"/>
          </a:p>
        </p:txBody>
      </p:sp>
    </p:spTree>
    <p:extLst>
      <p:ext uri="{BB962C8B-B14F-4D97-AF65-F5344CB8AC3E}">
        <p14:creationId xmlns:p14="http://schemas.microsoft.com/office/powerpoint/2010/main" val="2636844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Service Based Counts</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a:bodyPr>
          <a:lstStyle/>
          <a:p>
            <a:pPr>
              <a:lnSpc>
                <a:spcPct val="120000"/>
              </a:lnSpc>
            </a:pPr>
            <a:r>
              <a:rPr lang="en-US" dirty="0" smtClean="0"/>
              <a:t>The service-based count uses </a:t>
            </a:r>
            <a:r>
              <a:rPr lang="en-US" b="1" u="sng" dirty="0" smtClean="0"/>
              <a:t>the same survey </a:t>
            </a:r>
            <a:r>
              <a:rPr lang="en-US" dirty="0" smtClean="0"/>
              <a:t>that is used during the overnight street/known location count.</a:t>
            </a:r>
          </a:p>
          <a:p>
            <a:pPr>
              <a:lnSpc>
                <a:spcPct val="120000"/>
              </a:lnSpc>
            </a:pPr>
            <a:r>
              <a:rPr lang="en-US" dirty="0" smtClean="0"/>
              <a:t>Each person identified as potentially homeless and unsheltered on the night of the PIT count should be interviewed to determine:</a:t>
            </a:r>
          </a:p>
          <a:p>
            <a:pPr marL="731520" lvl="1" indent="-457200">
              <a:lnSpc>
                <a:spcPct val="120000"/>
              </a:lnSpc>
              <a:buAutoNum type="arabicParenBoth"/>
            </a:pPr>
            <a:r>
              <a:rPr lang="en-US" dirty="0" smtClean="0"/>
              <a:t>homeless status, </a:t>
            </a:r>
          </a:p>
          <a:p>
            <a:pPr marL="731520" lvl="1" indent="-457200">
              <a:lnSpc>
                <a:spcPct val="120000"/>
              </a:lnSpc>
              <a:buAutoNum type="arabicParenBoth"/>
            </a:pPr>
            <a:r>
              <a:rPr lang="en-US" dirty="0" smtClean="0"/>
              <a:t>whether he/she has already been interviewed, and </a:t>
            </a:r>
          </a:p>
          <a:p>
            <a:pPr marL="731520" lvl="1" indent="-457200">
              <a:lnSpc>
                <a:spcPct val="120000"/>
              </a:lnSpc>
              <a:buAutoNum type="arabicParenBoth"/>
            </a:pPr>
            <a:r>
              <a:rPr lang="en-US" dirty="0" smtClean="0"/>
              <a:t>collect additional data elements.</a:t>
            </a:r>
          </a:p>
          <a:p>
            <a:pPr>
              <a:lnSpc>
                <a:spcPct val="120000"/>
              </a:lnSpc>
            </a:pPr>
            <a:r>
              <a:rPr lang="en-US" dirty="0" smtClean="0"/>
              <a:t>If the person being interviewed meets the requirements of the PIT count homeless definition </a:t>
            </a:r>
            <a:r>
              <a:rPr lang="en-US" u="sng" dirty="0" smtClean="0"/>
              <a:t>and</a:t>
            </a:r>
            <a:r>
              <a:rPr lang="en-US" dirty="0" smtClean="0"/>
              <a:t> was not interviewed during the PIT overnight count, then the survey should be administered.</a:t>
            </a:r>
          </a:p>
          <a:p>
            <a:pPr>
              <a:lnSpc>
                <a:spcPct val="120000"/>
              </a:lnSpc>
            </a:pPr>
            <a:r>
              <a:rPr lang="en-US" dirty="0" smtClean="0"/>
              <a:t>The survey should then be submitted to the PIT lead for the screening and de-duplication process.</a:t>
            </a:r>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37783373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Data Collection – Sheltered Count</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lnSpcReduction="10000"/>
          </a:bodyPr>
          <a:lstStyle/>
          <a:p>
            <a:pPr>
              <a:lnSpc>
                <a:spcPct val="120000"/>
              </a:lnSpc>
            </a:pPr>
            <a:r>
              <a:rPr lang="en-US" dirty="0" smtClean="0"/>
              <a:t>The Sheltered Count:  total number of people for the PIT is reported on the Housing Inventory Chart (HIC). </a:t>
            </a:r>
          </a:p>
          <a:p>
            <a:pPr>
              <a:lnSpc>
                <a:spcPct val="120000"/>
              </a:lnSpc>
            </a:pPr>
            <a:r>
              <a:rPr lang="en-US" dirty="0" smtClean="0"/>
              <a:t>The Sheltered Count:  demographics &amp; subpopulation information are reported in two different places:</a:t>
            </a:r>
          </a:p>
          <a:p>
            <a:pPr lvl="1">
              <a:lnSpc>
                <a:spcPct val="120000"/>
              </a:lnSpc>
              <a:buFont typeface="Courier New" panose="02070309020205020404" pitchFamily="49" charset="0"/>
              <a:buChar char="o"/>
            </a:pPr>
            <a:r>
              <a:rPr lang="en-US" u="sng" dirty="0" smtClean="0"/>
              <a:t>HMIS database</a:t>
            </a:r>
          </a:p>
          <a:p>
            <a:pPr lvl="2">
              <a:lnSpc>
                <a:spcPct val="120000"/>
              </a:lnSpc>
              <a:buFont typeface="Wingdings" panose="05000000000000000000" pitchFamily="2" charset="2"/>
              <a:buChar char="§"/>
            </a:pPr>
            <a:r>
              <a:rPr lang="en-US" dirty="0" smtClean="0"/>
              <a:t>For those projects using Service Point and who complete their data entry correctly, the information can be extracted from the system.</a:t>
            </a:r>
          </a:p>
          <a:p>
            <a:pPr lvl="2">
              <a:lnSpc>
                <a:spcPct val="120000"/>
              </a:lnSpc>
              <a:buFont typeface="Wingdings" panose="05000000000000000000" pitchFamily="2" charset="2"/>
              <a:buChar char="§"/>
            </a:pPr>
            <a:r>
              <a:rPr lang="en-US" dirty="0" smtClean="0"/>
              <a:t>Each project must ensure their data is complete and correct prior to submission to the PIT lead.</a:t>
            </a:r>
          </a:p>
          <a:p>
            <a:pPr lvl="1">
              <a:lnSpc>
                <a:spcPct val="120000"/>
              </a:lnSpc>
              <a:buFont typeface="Courier New" panose="02070309020205020404" pitchFamily="49" charset="0"/>
              <a:buChar char="o"/>
            </a:pPr>
            <a:r>
              <a:rPr lang="en-US" u="sng" dirty="0" smtClean="0"/>
              <a:t>Non-WISP Form </a:t>
            </a:r>
            <a:r>
              <a:rPr lang="en-US" dirty="0" smtClean="0"/>
              <a:t>in Google </a:t>
            </a:r>
            <a:r>
              <a:rPr lang="en-US" dirty="0"/>
              <a:t>D</a:t>
            </a:r>
            <a:r>
              <a:rPr lang="en-US" dirty="0" smtClean="0"/>
              <a:t>rive</a:t>
            </a:r>
          </a:p>
          <a:p>
            <a:pPr lvl="2">
              <a:lnSpc>
                <a:spcPct val="120000"/>
              </a:lnSpc>
              <a:buFont typeface="Wingdings" panose="05000000000000000000" pitchFamily="2" charset="2"/>
              <a:buChar char="§"/>
            </a:pPr>
            <a:r>
              <a:rPr lang="en-US" dirty="0" smtClean="0"/>
              <a:t>For those projects that do not use Service Point, they must conduct a survey to gather the demographic and subpopulation information required.</a:t>
            </a:r>
          </a:p>
          <a:p>
            <a:pPr lvl="2">
              <a:lnSpc>
                <a:spcPct val="120000"/>
              </a:lnSpc>
              <a:buFont typeface="Wingdings" panose="05000000000000000000" pitchFamily="2" charset="2"/>
              <a:buChar char="§"/>
            </a:pPr>
            <a:r>
              <a:rPr lang="en-US" dirty="0" smtClean="0"/>
              <a:t>Those surveys must be reviewed, screened, totaled, and submitted to the PIT lead. </a:t>
            </a:r>
          </a:p>
          <a:p>
            <a:pPr lvl="2">
              <a:lnSpc>
                <a:spcPct val="120000"/>
              </a:lnSpc>
              <a:buFont typeface="Wingdings" panose="05000000000000000000" pitchFamily="2" charset="2"/>
              <a:buChar char="§"/>
            </a:pPr>
            <a:r>
              <a:rPr lang="en-US" dirty="0" smtClean="0"/>
              <a:t>The PIT lead is required to complete the Non-WISP form in Google </a:t>
            </a:r>
            <a:r>
              <a:rPr lang="en-US" dirty="0"/>
              <a:t>D</a:t>
            </a:r>
            <a:r>
              <a:rPr lang="en-US" dirty="0" smtClean="0"/>
              <a:t>rive.</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30742444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fontScale="90000"/>
          </a:bodyPr>
          <a:lstStyle/>
          <a:p>
            <a:r>
              <a:rPr lang="en-US" sz="4000" b="1" dirty="0" smtClean="0"/>
              <a:t>Data Collection – Housing Inventory Chart</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lnSpcReduction="10000"/>
          </a:bodyPr>
          <a:lstStyle/>
          <a:p>
            <a:pPr>
              <a:lnSpc>
                <a:spcPct val="120000"/>
              </a:lnSpc>
            </a:pPr>
            <a:r>
              <a:rPr lang="en-US" dirty="0" smtClean="0"/>
              <a:t>The Housing Inventory Chart (HIC) is a list of all the emergency shelters, motel voucher programs, safe havens, and transitional housing projects in each of the 21 local continua that comprise the Balance of State  </a:t>
            </a:r>
            <a:r>
              <a:rPr lang="en-US" dirty="0" err="1" smtClean="0"/>
              <a:t>CoC</a:t>
            </a:r>
            <a:r>
              <a:rPr lang="en-US" dirty="0" smtClean="0"/>
              <a:t>.  There is also a section for permanent supportive housing and rapid re-housing projects.</a:t>
            </a:r>
          </a:p>
          <a:p>
            <a:pPr lvl="1">
              <a:lnSpc>
                <a:spcPct val="120000"/>
              </a:lnSpc>
              <a:buFont typeface="Courier New" panose="02070309020205020404" pitchFamily="49" charset="0"/>
              <a:buChar char="o"/>
            </a:pPr>
            <a:r>
              <a:rPr lang="en-US" dirty="0" smtClean="0"/>
              <a:t>The HIC includes agencies that use HMIS and do not use HMIS.</a:t>
            </a:r>
          </a:p>
          <a:p>
            <a:pPr lvl="1">
              <a:lnSpc>
                <a:spcPct val="120000"/>
              </a:lnSpc>
              <a:buFont typeface="Courier New" panose="02070309020205020404" pitchFamily="49" charset="0"/>
              <a:buChar char="o"/>
            </a:pPr>
            <a:r>
              <a:rPr lang="en-US" dirty="0" smtClean="0"/>
              <a:t>The HIC includes the number of beds, the number of units, seasonal, and overflow beds.</a:t>
            </a:r>
          </a:p>
          <a:p>
            <a:pPr>
              <a:lnSpc>
                <a:spcPct val="120000"/>
              </a:lnSpc>
            </a:pPr>
            <a:r>
              <a:rPr lang="en-US" dirty="0" smtClean="0"/>
              <a:t>The last 5 columns of the HIC chart are for the total PIT counts for </a:t>
            </a:r>
            <a:r>
              <a:rPr lang="en-US" u="sng" dirty="0" smtClean="0"/>
              <a:t>EACH project listed </a:t>
            </a:r>
            <a:r>
              <a:rPr lang="en-US" dirty="0" smtClean="0"/>
              <a:t>on the HIC.</a:t>
            </a:r>
          </a:p>
          <a:p>
            <a:pPr lvl="1">
              <a:lnSpc>
                <a:spcPct val="120000"/>
              </a:lnSpc>
              <a:buFont typeface="Courier New" panose="02070309020205020404" pitchFamily="49" charset="0"/>
              <a:buChar char="o"/>
            </a:pPr>
            <a:r>
              <a:rPr lang="en-US" dirty="0" smtClean="0"/>
              <a:t>Total, # unaccompanied youth, # people in households with children, # people in households without children, utilization rate</a:t>
            </a:r>
          </a:p>
          <a:p>
            <a:pPr>
              <a:lnSpc>
                <a:spcPct val="120000"/>
              </a:lnSpc>
            </a:pPr>
            <a:r>
              <a:rPr lang="en-US" dirty="0" smtClean="0"/>
              <a:t>The  PIT count on the HIC shows total numbers for the SHELTERED COUNT. </a:t>
            </a:r>
          </a:p>
          <a:p>
            <a:pPr lvl="1">
              <a:lnSpc>
                <a:spcPct val="120000"/>
              </a:lnSpc>
              <a:buFont typeface="Courier New" panose="02070309020205020404" pitchFamily="49" charset="0"/>
              <a:buChar char="o"/>
            </a:pPr>
            <a:r>
              <a:rPr lang="en-US" dirty="0" smtClean="0"/>
              <a:t>It </a:t>
            </a:r>
            <a:r>
              <a:rPr lang="en-US" u="sng" dirty="0" smtClean="0"/>
              <a:t>does not </a:t>
            </a:r>
            <a:r>
              <a:rPr lang="en-US" dirty="0" smtClean="0"/>
              <a:t>provide detailed demographics or subpopulation information. </a:t>
            </a:r>
          </a:p>
          <a:p>
            <a:pPr lvl="1">
              <a:lnSpc>
                <a:spcPct val="120000"/>
              </a:lnSpc>
              <a:buFont typeface="Courier New" panose="02070309020205020404" pitchFamily="49" charset="0"/>
              <a:buChar char="o"/>
            </a:pPr>
            <a:r>
              <a:rPr lang="en-US" dirty="0" smtClean="0"/>
              <a:t>It </a:t>
            </a:r>
            <a:r>
              <a:rPr lang="en-US" u="sng" dirty="0" smtClean="0"/>
              <a:t>does not </a:t>
            </a:r>
            <a:r>
              <a:rPr lang="en-US" dirty="0" smtClean="0"/>
              <a:t>provide information about the unsheltered count.</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4777943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260629"/>
            <a:ext cx="9872871" cy="4835371"/>
          </a:xfrm>
        </p:spPr>
        <p:txBody>
          <a:bodyPr/>
          <a:lstStyle/>
          <a:p>
            <a:r>
              <a:rPr lang="en-US" dirty="0" smtClean="0"/>
              <a:t>More specific information about how the Housing Inventory Chart (HIC), Service Point (WISP), and the Point-in-Time (PIT) all work together can be found in a power point presentation (PPT) called “</a:t>
            </a:r>
            <a:r>
              <a:rPr lang="en-US" b="1" dirty="0" smtClean="0">
                <a:solidFill>
                  <a:srgbClr val="FF0000"/>
                </a:solidFill>
              </a:rPr>
              <a:t>Putting It All Together 2016</a:t>
            </a:r>
            <a:r>
              <a:rPr lang="en-US" dirty="0" smtClean="0"/>
              <a:t>.”</a:t>
            </a:r>
          </a:p>
          <a:p>
            <a:r>
              <a:rPr lang="en-US" dirty="0" smtClean="0"/>
              <a:t>This document will be posted on the website.</a:t>
            </a:r>
            <a:endParaRPr lang="en-US" dirty="0"/>
          </a:p>
        </p:txBody>
      </p:sp>
      <p:pic>
        <p:nvPicPr>
          <p:cNvPr id="4" name="Picture 3"/>
          <p:cNvPicPr>
            <a:picLocks noChangeAspect="1"/>
          </p:cNvPicPr>
          <p:nvPr/>
        </p:nvPicPr>
        <p:blipFill>
          <a:blip r:embed="rId2"/>
          <a:stretch>
            <a:fillRect/>
          </a:stretch>
        </p:blipFill>
        <p:spPr>
          <a:xfrm>
            <a:off x="4416224" y="2820417"/>
            <a:ext cx="6449210" cy="3474720"/>
          </a:xfrm>
          <a:prstGeom prst="rect">
            <a:avLst/>
          </a:prstGeom>
        </p:spPr>
      </p:pic>
    </p:spTree>
    <p:extLst>
      <p:ext uri="{BB962C8B-B14F-4D97-AF65-F5344CB8AC3E}">
        <p14:creationId xmlns:p14="http://schemas.microsoft.com/office/powerpoint/2010/main" val="35988319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Data Collection – Unsheltered Count</a:t>
            </a:r>
            <a:endParaRPr lang="en-US" sz="4000" b="1" dirty="0"/>
          </a:p>
        </p:txBody>
      </p:sp>
      <p:sp>
        <p:nvSpPr>
          <p:cNvPr id="3" name="Content Placeholder 2"/>
          <p:cNvSpPr>
            <a:spLocks noGrp="1"/>
          </p:cNvSpPr>
          <p:nvPr>
            <p:ph idx="1"/>
          </p:nvPr>
        </p:nvSpPr>
        <p:spPr>
          <a:xfrm>
            <a:off x="710214" y="1509204"/>
            <a:ext cx="10688714" cy="4935984"/>
          </a:xfrm>
        </p:spPr>
        <p:txBody>
          <a:bodyPr>
            <a:normAutofit fontScale="92500" lnSpcReduction="10000"/>
          </a:bodyPr>
          <a:lstStyle/>
          <a:p>
            <a:pPr>
              <a:lnSpc>
                <a:spcPct val="120000"/>
              </a:lnSpc>
            </a:pPr>
            <a:r>
              <a:rPr lang="en-US" dirty="0" smtClean="0"/>
              <a:t>Unsheltered PIT count information is </a:t>
            </a:r>
            <a:r>
              <a:rPr lang="en-US" u="sng" dirty="0" smtClean="0"/>
              <a:t>NOT</a:t>
            </a:r>
            <a:r>
              <a:rPr lang="en-US" dirty="0" smtClean="0"/>
              <a:t> recorded on the HIC.</a:t>
            </a:r>
          </a:p>
          <a:p>
            <a:pPr>
              <a:lnSpc>
                <a:spcPct val="120000"/>
              </a:lnSpc>
            </a:pPr>
            <a:r>
              <a:rPr lang="en-US" dirty="0"/>
              <a:t>The </a:t>
            </a:r>
            <a:r>
              <a:rPr lang="en-US" dirty="0" smtClean="0"/>
              <a:t>Unsheltered Count - demographics </a:t>
            </a:r>
            <a:r>
              <a:rPr lang="en-US" dirty="0"/>
              <a:t>&amp; subpopulation information are reported in two different </a:t>
            </a:r>
            <a:r>
              <a:rPr lang="en-US" dirty="0" smtClean="0"/>
              <a:t>locations using the same process.</a:t>
            </a:r>
          </a:p>
          <a:p>
            <a:pPr>
              <a:lnSpc>
                <a:spcPct val="120000"/>
              </a:lnSpc>
            </a:pPr>
            <a:r>
              <a:rPr lang="en-US" dirty="0" smtClean="0"/>
              <a:t>Location:</a:t>
            </a:r>
          </a:p>
          <a:p>
            <a:pPr lvl="1">
              <a:lnSpc>
                <a:spcPct val="120000"/>
              </a:lnSpc>
              <a:buFont typeface="Wingdings" panose="05000000000000000000" pitchFamily="2" charset="2"/>
              <a:buChar char="ü"/>
            </a:pPr>
            <a:r>
              <a:rPr lang="en-US" dirty="0" smtClean="0"/>
              <a:t>HMIS database</a:t>
            </a:r>
          </a:p>
          <a:p>
            <a:pPr lvl="1">
              <a:lnSpc>
                <a:spcPct val="120000"/>
              </a:lnSpc>
              <a:buFont typeface="Wingdings" panose="05000000000000000000" pitchFamily="2" charset="2"/>
              <a:buChar char="ü"/>
            </a:pPr>
            <a:r>
              <a:rPr lang="en-US" dirty="0" smtClean="0"/>
              <a:t>Non-WISP Form</a:t>
            </a:r>
          </a:p>
          <a:p>
            <a:pPr>
              <a:lnSpc>
                <a:spcPct val="120000"/>
              </a:lnSpc>
            </a:pPr>
            <a:r>
              <a:rPr lang="en-US" dirty="0" smtClean="0"/>
              <a:t>Process:  </a:t>
            </a:r>
          </a:p>
          <a:p>
            <a:pPr lvl="1">
              <a:lnSpc>
                <a:spcPct val="120000"/>
              </a:lnSpc>
            </a:pPr>
            <a:r>
              <a:rPr lang="en-US" dirty="0" smtClean="0"/>
              <a:t>A survey must be conducted to collect required information and to ensure (1) eligibility under the homeless definition and (2) de-duplication.</a:t>
            </a:r>
          </a:p>
          <a:p>
            <a:pPr lvl="1">
              <a:lnSpc>
                <a:spcPct val="120000"/>
              </a:lnSpc>
            </a:pPr>
            <a:r>
              <a:rPr lang="en-US" dirty="0" smtClean="0"/>
              <a:t>Those surveys must be reviewed, screened, and either submitted to the PIT lead (non-WISP) or entered into Service Point (WISP).</a:t>
            </a:r>
          </a:p>
          <a:p>
            <a:pPr lvl="1">
              <a:lnSpc>
                <a:spcPct val="120000"/>
              </a:lnSpc>
            </a:pPr>
            <a:r>
              <a:rPr lang="en-US" dirty="0" smtClean="0"/>
              <a:t>The PIT lead is required to complete the Non-WISP form in Google </a:t>
            </a:r>
            <a:r>
              <a:rPr lang="en-US" dirty="0"/>
              <a:t>D</a:t>
            </a:r>
            <a:r>
              <a:rPr lang="en-US" dirty="0" smtClean="0"/>
              <a:t>rive. </a:t>
            </a:r>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8634169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Data Collection – Deduplication Chart</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a:bodyPr>
          <a:lstStyle/>
          <a:p>
            <a:pPr>
              <a:lnSpc>
                <a:spcPct val="120000"/>
              </a:lnSpc>
            </a:pPr>
            <a:r>
              <a:rPr lang="en-US" dirty="0" smtClean="0"/>
              <a:t>By allowing people to be counted on Thursday &amp; Friday, we increase the possibility of duplication. Therefore, HUD requires policies to ensure a de-duplicated count can be obtained.</a:t>
            </a:r>
          </a:p>
          <a:p>
            <a:pPr>
              <a:lnSpc>
                <a:spcPct val="120000"/>
              </a:lnSpc>
            </a:pPr>
            <a:r>
              <a:rPr lang="en-US" dirty="0" smtClean="0"/>
              <a:t>The Balance of State </a:t>
            </a:r>
            <a:r>
              <a:rPr lang="en-US" dirty="0" err="1" smtClean="0"/>
              <a:t>CoC</a:t>
            </a:r>
            <a:r>
              <a:rPr lang="en-US" dirty="0" smtClean="0"/>
              <a:t> is going to use a new form, “De-duplication Chart” in Google </a:t>
            </a:r>
            <a:r>
              <a:rPr lang="en-US" dirty="0"/>
              <a:t>D</a:t>
            </a:r>
            <a:r>
              <a:rPr lang="en-US" dirty="0" smtClean="0"/>
              <a:t>rive to ensure that those unsheltered persons counted during the overnight count are not duplicated with those counted during the post-count window.</a:t>
            </a:r>
          </a:p>
          <a:p>
            <a:pPr lvl="1">
              <a:lnSpc>
                <a:spcPct val="120000"/>
              </a:lnSpc>
              <a:buFont typeface="Wingdings" panose="05000000000000000000" pitchFamily="2" charset="2"/>
              <a:buChar char="ü"/>
            </a:pPr>
            <a:r>
              <a:rPr lang="en-US" dirty="0" smtClean="0"/>
              <a:t>The PIT lead will be required to enter certain data fields for each person counted as unsheltered. This includes during the night of the count (both in HMIS and non-WISP) as well as surveys completed during the post count window through service-based counting.</a:t>
            </a:r>
          </a:p>
          <a:p>
            <a:pPr lvl="1">
              <a:lnSpc>
                <a:spcPct val="120000"/>
              </a:lnSpc>
              <a:buFont typeface="Wingdings" panose="05000000000000000000" pitchFamily="2" charset="2"/>
              <a:buChar char="ü"/>
            </a:pPr>
            <a:r>
              <a:rPr lang="en-US" dirty="0" smtClean="0"/>
              <a:t>The </a:t>
            </a:r>
            <a:r>
              <a:rPr lang="en-US" dirty="0" err="1" smtClean="0"/>
              <a:t>CoC</a:t>
            </a:r>
            <a:r>
              <a:rPr lang="en-US" dirty="0" smtClean="0"/>
              <a:t> Coordinator will work with the HMIS lead to identify potential duplications among the 21 continua.</a:t>
            </a:r>
          </a:p>
          <a:p>
            <a:pPr lvl="1">
              <a:lnSpc>
                <a:spcPct val="120000"/>
              </a:lnSpc>
              <a:buFont typeface="Wingdings" panose="05000000000000000000" pitchFamily="2" charset="2"/>
              <a:buChar char="ü"/>
            </a:pPr>
            <a:r>
              <a:rPr lang="en-US" dirty="0" smtClean="0"/>
              <a:t>The PIT lead will be responsible for “cleaning” the data to ensure de-duplication within his/her continua.</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36213798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Data Collection – Other</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Multiple Race</a:t>
            </a:r>
          </a:p>
          <a:p>
            <a:pPr lvl="1">
              <a:lnSpc>
                <a:spcPct val="120000"/>
              </a:lnSpc>
            </a:pPr>
            <a:r>
              <a:rPr lang="en-US" dirty="0" smtClean="0"/>
              <a:t>1 race = identify the race </a:t>
            </a:r>
          </a:p>
          <a:p>
            <a:pPr lvl="1">
              <a:lnSpc>
                <a:spcPct val="120000"/>
              </a:lnSpc>
            </a:pPr>
            <a:r>
              <a:rPr lang="en-US" dirty="0" smtClean="0"/>
              <a:t>2+ races = do not have to identify each race; can just mark “multiple race”</a:t>
            </a:r>
          </a:p>
          <a:p>
            <a:pPr>
              <a:lnSpc>
                <a:spcPct val="120000"/>
              </a:lnSpc>
            </a:pPr>
            <a:r>
              <a:rPr lang="en-US" dirty="0" smtClean="0"/>
              <a:t>Impact in change to Chronic Homeless definition</a:t>
            </a:r>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6372392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Deduplication Chart - Example</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graphicFrame>
        <p:nvGraphicFramePr>
          <p:cNvPr id="5" name="Table 4"/>
          <p:cNvGraphicFramePr>
            <a:graphicFrameLocks noGrp="1"/>
          </p:cNvGraphicFramePr>
          <p:nvPr>
            <p:extLst/>
          </p:nvPr>
        </p:nvGraphicFramePr>
        <p:xfrm>
          <a:off x="1561483" y="1606858"/>
          <a:ext cx="8683347" cy="3235960"/>
        </p:xfrm>
        <a:graphic>
          <a:graphicData uri="http://schemas.openxmlformats.org/drawingml/2006/table">
            <a:tbl>
              <a:tblPr firstRow="1" bandRow="1">
                <a:tableStyleId>{7DF18680-E054-41AD-8BC1-D1AEF772440D}</a:tableStyleId>
              </a:tblPr>
              <a:tblGrid>
                <a:gridCol w="877203"/>
                <a:gridCol w="744880"/>
                <a:gridCol w="732956"/>
                <a:gridCol w="638102"/>
                <a:gridCol w="690463"/>
                <a:gridCol w="627208"/>
                <a:gridCol w="680968"/>
                <a:gridCol w="594752"/>
                <a:gridCol w="435660"/>
                <a:gridCol w="519686"/>
                <a:gridCol w="609288"/>
                <a:gridCol w="609288"/>
                <a:gridCol w="922893"/>
              </a:tblGrid>
              <a:tr h="327026">
                <a:tc>
                  <a:txBody>
                    <a:bodyPr/>
                    <a:lstStyle/>
                    <a:p>
                      <a:pPr algn="ctr"/>
                      <a:r>
                        <a:rPr lang="en-US" dirty="0" smtClean="0"/>
                        <a:t>Survey ID</a:t>
                      </a:r>
                      <a:endParaRPr lang="en-US" dirty="0"/>
                    </a:p>
                  </a:txBody>
                  <a:tcPr/>
                </a:tc>
                <a:tc>
                  <a:txBody>
                    <a:bodyPr/>
                    <a:lstStyle/>
                    <a:p>
                      <a:pPr algn="ctr"/>
                      <a:r>
                        <a:rPr lang="en-US" dirty="0" smtClean="0"/>
                        <a:t>First in.</a:t>
                      </a:r>
                      <a:endParaRPr lang="en-US" dirty="0"/>
                    </a:p>
                  </a:txBody>
                  <a:tcPr/>
                </a:tc>
                <a:tc>
                  <a:txBody>
                    <a:bodyPr/>
                    <a:lstStyle/>
                    <a:p>
                      <a:pPr algn="ctr"/>
                      <a:r>
                        <a:rPr lang="en-US" dirty="0" smtClean="0"/>
                        <a:t>Last in.</a:t>
                      </a:r>
                      <a:endParaRPr lang="en-US" dirty="0"/>
                    </a:p>
                  </a:txBody>
                  <a:tcPr/>
                </a:tc>
                <a:tc>
                  <a:txBody>
                    <a:bodyPr/>
                    <a:lstStyle/>
                    <a:p>
                      <a:pPr algn="ctr"/>
                      <a:r>
                        <a:rPr lang="en-US" dirty="0" smtClean="0"/>
                        <a:t>Age</a:t>
                      </a:r>
                      <a:endParaRPr lang="en-US" dirty="0"/>
                    </a:p>
                  </a:txBody>
                  <a:tcPr/>
                </a:tc>
                <a:tc>
                  <a:txBody>
                    <a:bodyPr/>
                    <a:lstStyle/>
                    <a:p>
                      <a:pPr algn="ctr"/>
                      <a:r>
                        <a:rPr lang="en-US" dirty="0" smtClean="0"/>
                        <a:t>Gen.</a:t>
                      </a:r>
                      <a:endParaRPr lang="en-US" dirty="0"/>
                    </a:p>
                  </a:txBody>
                  <a:tcPr/>
                </a:tc>
                <a:tc>
                  <a:txBody>
                    <a:bodyPr/>
                    <a:lstStyle/>
                    <a:p>
                      <a:pPr algn="ctr"/>
                      <a:r>
                        <a:rPr lang="en-US" dirty="0" smtClean="0"/>
                        <a:t>Eth.</a:t>
                      </a:r>
                      <a:endParaRPr lang="en-US" dirty="0"/>
                    </a:p>
                  </a:txBody>
                  <a:tcPr/>
                </a:tc>
                <a:tc>
                  <a:txBody>
                    <a:bodyPr/>
                    <a:lstStyle/>
                    <a:p>
                      <a:pPr algn="ctr"/>
                      <a:r>
                        <a:rPr lang="en-US" dirty="0" smtClean="0"/>
                        <a:t>Race</a:t>
                      </a:r>
                      <a:endParaRPr lang="en-US" dirty="0"/>
                    </a:p>
                  </a:txBody>
                  <a:tcPr/>
                </a:tc>
                <a:tc>
                  <a:txBody>
                    <a:bodyPr/>
                    <a:lstStyle/>
                    <a:p>
                      <a:pPr algn="ctr"/>
                      <a:r>
                        <a:rPr lang="en-US" dirty="0" smtClean="0"/>
                        <a:t>Vet</a:t>
                      </a:r>
                      <a:endParaRPr lang="en-US" dirty="0"/>
                    </a:p>
                  </a:txBody>
                  <a:tcPr/>
                </a:tc>
                <a:tc>
                  <a:txBody>
                    <a:bodyPr/>
                    <a:lstStyle/>
                    <a:p>
                      <a:pPr algn="ctr"/>
                      <a:r>
                        <a:rPr lang="en-US" dirty="0" smtClean="0"/>
                        <a:t>DV</a:t>
                      </a:r>
                      <a:endParaRPr lang="en-US" dirty="0"/>
                    </a:p>
                  </a:txBody>
                  <a:tcPr/>
                </a:tc>
                <a:tc>
                  <a:txBody>
                    <a:bodyPr/>
                    <a:lstStyle/>
                    <a:p>
                      <a:pPr algn="ctr"/>
                      <a:r>
                        <a:rPr lang="en-US" dirty="0" smtClean="0"/>
                        <a:t>S/F</a:t>
                      </a:r>
                      <a:endParaRPr lang="en-US" dirty="0"/>
                    </a:p>
                  </a:txBody>
                  <a:tcPr/>
                </a:tc>
                <a:tc>
                  <a:txBody>
                    <a:bodyPr/>
                    <a:lstStyle/>
                    <a:p>
                      <a:pPr algn="ctr"/>
                      <a:r>
                        <a:rPr lang="en-US" dirty="0" smtClean="0"/>
                        <a:t>Dis.</a:t>
                      </a:r>
                      <a:endParaRPr lang="en-US" dirty="0"/>
                    </a:p>
                  </a:txBody>
                  <a:tcPr/>
                </a:tc>
                <a:tc>
                  <a:txBody>
                    <a:bodyPr/>
                    <a:lstStyle/>
                    <a:p>
                      <a:pPr algn="ctr"/>
                      <a:r>
                        <a:rPr lang="en-US" dirty="0" smtClean="0"/>
                        <a:t>CH</a:t>
                      </a:r>
                      <a:endParaRPr lang="en-US" dirty="0"/>
                    </a:p>
                  </a:txBody>
                  <a:tcPr/>
                </a:tc>
                <a:tc>
                  <a:txBody>
                    <a:bodyPr/>
                    <a:lstStyle/>
                    <a:p>
                      <a:pPr algn="ctr"/>
                      <a:r>
                        <a:rPr lang="en-US" dirty="0" smtClean="0"/>
                        <a:t>Locate</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A</a:t>
                      </a:r>
                      <a:endParaRPr lang="en-US" dirty="0"/>
                    </a:p>
                  </a:txBody>
                  <a:tcPr/>
                </a:tc>
                <a:tc>
                  <a:txBody>
                    <a:bodyPr/>
                    <a:lstStyle/>
                    <a:p>
                      <a:pPr algn="ctr"/>
                      <a:r>
                        <a:rPr lang="en-US" dirty="0" smtClean="0"/>
                        <a:t>S</a:t>
                      </a:r>
                      <a:endParaRPr lang="en-US" dirty="0"/>
                    </a:p>
                  </a:txBody>
                  <a:tcPr/>
                </a:tc>
                <a:tc>
                  <a:txBody>
                    <a:bodyPr/>
                    <a:lstStyle/>
                    <a:p>
                      <a:pPr algn="ctr"/>
                      <a:r>
                        <a:rPr lang="en-US" dirty="0" smtClean="0"/>
                        <a:t>32</a:t>
                      </a:r>
                      <a:endParaRPr lang="en-US" dirty="0"/>
                    </a:p>
                  </a:txBody>
                  <a:tcPr/>
                </a:tc>
                <a:tc>
                  <a:txBody>
                    <a:bodyPr/>
                    <a:lstStyle/>
                    <a:p>
                      <a:pPr algn="ctr"/>
                      <a:r>
                        <a:rPr lang="en-US" dirty="0" smtClean="0"/>
                        <a:t>M</a:t>
                      </a:r>
                      <a:endParaRPr lang="en-US" dirty="0"/>
                    </a:p>
                  </a:txBody>
                  <a:tcPr/>
                </a:tc>
                <a:tc>
                  <a:txBody>
                    <a:bodyPr/>
                    <a:lstStyle/>
                    <a:p>
                      <a:pPr algn="ctr"/>
                      <a:r>
                        <a:rPr lang="en-US" dirty="0" smtClean="0"/>
                        <a:t>N</a:t>
                      </a:r>
                      <a:endParaRPr lang="en-US" dirty="0"/>
                    </a:p>
                  </a:txBody>
                  <a:tcPr/>
                </a:tc>
                <a:tc>
                  <a:txBody>
                    <a:bodyPr/>
                    <a:lstStyle/>
                    <a:p>
                      <a:pPr algn="ctr"/>
                      <a:r>
                        <a:rPr lang="en-US" dirty="0" smtClean="0"/>
                        <a:t>W</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S</a:t>
                      </a:r>
                      <a:endParaRPr lang="en-US" dirty="0"/>
                    </a:p>
                  </a:txBody>
                  <a:tcPr/>
                </a:tc>
                <a:tc>
                  <a:txBody>
                    <a:bodyPr/>
                    <a:lstStyle/>
                    <a:p>
                      <a:pPr algn="ctr"/>
                      <a:r>
                        <a:rPr lang="en-US" dirty="0" smtClean="0"/>
                        <a:t>N</a:t>
                      </a:r>
                      <a:endParaRPr lang="en-US" dirty="0"/>
                    </a:p>
                  </a:txBody>
                  <a:tcPr/>
                </a:tc>
                <a:tc>
                  <a:txBody>
                    <a:bodyPr/>
                    <a:lstStyle/>
                    <a:p>
                      <a:pPr algn="ctr"/>
                      <a:r>
                        <a:rPr lang="en-US" dirty="0" smtClean="0"/>
                        <a:t>Y</a:t>
                      </a:r>
                      <a:endParaRPr lang="en-US" dirty="0"/>
                    </a:p>
                  </a:txBody>
                  <a:tcPr/>
                </a:tc>
                <a:tc>
                  <a:txBody>
                    <a:bodyPr/>
                    <a:lstStyle/>
                    <a:p>
                      <a:pPr algn="ctr"/>
                      <a:r>
                        <a:rPr lang="en-US" dirty="0" smtClean="0"/>
                        <a:t>HMIS</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F</a:t>
                      </a:r>
                      <a:endParaRPr lang="en-US" dirty="0"/>
                    </a:p>
                  </a:txBody>
                  <a:tcPr/>
                </a:tc>
                <a:tc>
                  <a:txBody>
                    <a:bodyPr/>
                    <a:lstStyle/>
                    <a:p>
                      <a:pPr algn="ctr"/>
                      <a:r>
                        <a:rPr lang="en-US" dirty="0" smtClean="0"/>
                        <a:t>A</a:t>
                      </a:r>
                      <a:endParaRPr lang="en-US" dirty="0"/>
                    </a:p>
                  </a:txBody>
                  <a:tcPr/>
                </a:tc>
                <a:tc>
                  <a:txBody>
                    <a:bodyPr/>
                    <a:lstStyle/>
                    <a:p>
                      <a:pPr algn="ctr"/>
                      <a:r>
                        <a:rPr lang="en-US" dirty="0" smtClean="0"/>
                        <a:t>55</a:t>
                      </a:r>
                      <a:endParaRPr lang="en-US" dirty="0"/>
                    </a:p>
                  </a:txBody>
                  <a:tcPr/>
                </a:tc>
                <a:tc>
                  <a:txBody>
                    <a:bodyPr/>
                    <a:lstStyle/>
                    <a:p>
                      <a:pPr algn="ctr"/>
                      <a:r>
                        <a:rPr lang="en-US" dirty="0" smtClean="0"/>
                        <a:t>M</a:t>
                      </a:r>
                      <a:endParaRPr lang="en-US" dirty="0"/>
                    </a:p>
                  </a:txBody>
                  <a:tcPr/>
                </a:tc>
                <a:tc>
                  <a:txBody>
                    <a:bodyPr/>
                    <a:lstStyle/>
                    <a:p>
                      <a:pPr algn="ctr"/>
                      <a:r>
                        <a:rPr lang="en-US" dirty="0" smtClean="0"/>
                        <a:t>N</a:t>
                      </a:r>
                      <a:endParaRPr lang="en-US" dirty="0"/>
                    </a:p>
                  </a:txBody>
                  <a:tcPr/>
                </a:tc>
                <a:tc>
                  <a:txBody>
                    <a:bodyPr/>
                    <a:lstStyle/>
                    <a:p>
                      <a:pPr algn="ctr"/>
                      <a:r>
                        <a:rPr lang="en-US" dirty="0" smtClean="0"/>
                        <a:t>W</a:t>
                      </a:r>
                      <a:endParaRPr lang="en-US" dirty="0"/>
                    </a:p>
                  </a:txBody>
                  <a:tcPr/>
                </a:tc>
                <a:tc>
                  <a:txBody>
                    <a:bodyPr/>
                    <a:lstStyle/>
                    <a:p>
                      <a:pPr algn="ctr"/>
                      <a:r>
                        <a:rPr lang="en-US" dirty="0" smtClean="0"/>
                        <a:t>N</a:t>
                      </a:r>
                      <a:endParaRPr lang="en-US" dirty="0"/>
                    </a:p>
                  </a:txBody>
                  <a:tcPr/>
                </a:tc>
                <a:tc>
                  <a:txBody>
                    <a:bodyPr/>
                    <a:lstStyle/>
                    <a:p>
                      <a:pPr algn="ctr"/>
                      <a:r>
                        <a:rPr lang="en-US" dirty="0" smtClean="0"/>
                        <a:t>Y</a:t>
                      </a:r>
                      <a:endParaRPr lang="en-US" dirty="0"/>
                    </a:p>
                  </a:txBody>
                  <a:tcPr/>
                </a:tc>
                <a:tc>
                  <a:txBody>
                    <a:bodyPr/>
                    <a:lstStyle/>
                    <a:p>
                      <a:pPr algn="ctr"/>
                      <a:r>
                        <a:rPr lang="en-US" dirty="0" smtClean="0"/>
                        <a:t>S</a:t>
                      </a:r>
                      <a:endParaRPr lang="en-US" dirty="0"/>
                    </a:p>
                  </a:txBody>
                  <a:tcPr/>
                </a:tc>
                <a:tc>
                  <a:txBody>
                    <a:bodyPr/>
                    <a:lstStyle/>
                    <a:p>
                      <a:pPr algn="ctr"/>
                      <a:r>
                        <a:rPr lang="en-US" dirty="0" smtClean="0"/>
                        <a:t>MI</a:t>
                      </a:r>
                      <a:endParaRPr lang="en-US" dirty="0"/>
                    </a:p>
                  </a:txBody>
                  <a:tcPr/>
                </a:tc>
                <a:tc>
                  <a:txBody>
                    <a:bodyPr/>
                    <a:lstStyle/>
                    <a:p>
                      <a:pPr algn="ctr"/>
                      <a:r>
                        <a:rPr lang="en-US" dirty="0" smtClean="0"/>
                        <a:t>N</a:t>
                      </a:r>
                      <a:endParaRPr lang="en-US" dirty="0"/>
                    </a:p>
                  </a:txBody>
                  <a:tcPr/>
                </a:tc>
                <a:tc>
                  <a:txBody>
                    <a:bodyPr/>
                    <a:lstStyle/>
                    <a:p>
                      <a:pPr algn="ctr"/>
                      <a:r>
                        <a:rPr lang="en-US" dirty="0" smtClean="0"/>
                        <a:t>OV</a:t>
                      </a:r>
                      <a:endParaRPr lang="en-US" dirty="0"/>
                    </a:p>
                  </a:txBody>
                  <a:tcPr/>
                </a:tc>
              </a:tr>
              <a:tr h="370840">
                <a:tc>
                  <a:txBody>
                    <a:bodyPr/>
                    <a:lstStyle/>
                    <a:p>
                      <a:pPr algn="ctr"/>
                      <a:r>
                        <a:rPr lang="en-US" dirty="0" smtClean="0"/>
                        <a:t>3</a:t>
                      </a:r>
                      <a:endParaRPr lang="en-US" dirty="0"/>
                    </a:p>
                  </a:txBody>
                  <a:tcPr/>
                </a:tc>
                <a:tc>
                  <a:txBody>
                    <a:bodyPr/>
                    <a:lstStyle/>
                    <a:p>
                      <a:pPr algn="ctr"/>
                      <a:r>
                        <a:rPr lang="en-US" dirty="0" smtClean="0"/>
                        <a:t>H</a:t>
                      </a:r>
                      <a:endParaRPr lang="en-US" dirty="0"/>
                    </a:p>
                  </a:txBody>
                  <a:tcPr/>
                </a:tc>
                <a:tc>
                  <a:txBody>
                    <a:bodyPr/>
                    <a:lstStyle/>
                    <a:p>
                      <a:pPr algn="ctr"/>
                      <a:r>
                        <a:rPr lang="en-US" dirty="0" smtClean="0"/>
                        <a:t>R</a:t>
                      </a:r>
                      <a:endParaRPr lang="en-US" dirty="0"/>
                    </a:p>
                  </a:txBody>
                  <a:tcPr/>
                </a:tc>
                <a:tc>
                  <a:txBody>
                    <a:bodyPr/>
                    <a:lstStyle/>
                    <a:p>
                      <a:pPr algn="ctr"/>
                      <a:r>
                        <a:rPr lang="en-US" dirty="0" smtClean="0"/>
                        <a:t>23</a:t>
                      </a:r>
                      <a:endParaRPr lang="en-US" dirty="0"/>
                    </a:p>
                  </a:txBody>
                  <a:tcPr/>
                </a:tc>
                <a:tc>
                  <a:txBody>
                    <a:bodyPr/>
                    <a:lstStyle/>
                    <a:p>
                      <a:pPr algn="ctr"/>
                      <a:r>
                        <a:rPr lang="en-US" dirty="0" smtClean="0"/>
                        <a:t>F</a:t>
                      </a:r>
                      <a:endParaRPr lang="en-US" dirty="0"/>
                    </a:p>
                  </a:txBody>
                  <a:tcPr/>
                </a:tc>
                <a:tc>
                  <a:txBody>
                    <a:bodyPr/>
                    <a:lstStyle/>
                    <a:p>
                      <a:pPr algn="ctr"/>
                      <a:r>
                        <a:rPr lang="en-US" dirty="0" smtClean="0"/>
                        <a:t>Y</a:t>
                      </a:r>
                      <a:endParaRPr lang="en-US" dirty="0"/>
                    </a:p>
                  </a:txBody>
                  <a:tcPr/>
                </a:tc>
                <a:tc>
                  <a:txBody>
                    <a:bodyPr/>
                    <a:lstStyle/>
                    <a:p>
                      <a:pPr algn="ctr"/>
                      <a:r>
                        <a:rPr lang="en-US" dirty="0" smtClean="0"/>
                        <a:t>B</a:t>
                      </a:r>
                      <a:endParaRPr lang="en-US" dirty="0"/>
                    </a:p>
                  </a:txBody>
                  <a:tcPr/>
                </a:tc>
                <a:tc>
                  <a:txBody>
                    <a:bodyPr/>
                    <a:lstStyle/>
                    <a:p>
                      <a:pPr algn="ctr"/>
                      <a:r>
                        <a:rPr lang="en-US" dirty="0" smtClean="0"/>
                        <a:t>Y</a:t>
                      </a:r>
                      <a:endParaRPr lang="en-US" dirty="0"/>
                    </a:p>
                  </a:txBody>
                  <a:tcPr/>
                </a:tc>
                <a:tc>
                  <a:txBody>
                    <a:bodyPr/>
                    <a:lstStyle/>
                    <a:p>
                      <a:pPr algn="ctr"/>
                      <a:r>
                        <a:rPr lang="en-US" dirty="0" smtClean="0"/>
                        <a:t>N</a:t>
                      </a:r>
                      <a:endParaRPr lang="en-US" dirty="0"/>
                    </a:p>
                  </a:txBody>
                  <a:tcPr/>
                </a:tc>
                <a:tc>
                  <a:txBody>
                    <a:bodyPr/>
                    <a:lstStyle/>
                    <a:p>
                      <a:pPr algn="ctr"/>
                      <a:r>
                        <a:rPr lang="en-US" dirty="0" smtClean="0"/>
                        <a:t>S</a:t>
                      </a:r>
                      <a:endParaRPr lang="en-US" dirty="0"/>
                    </a:p>
                  </a:txBody>
                  <a:tcPr/>
                </a:tc>
                <a:tc>
                  <a:txBody>
                    <a:bodyPr/>
                    <a:lstStyle/>
                    <a:p>
                      <a:pPr algn="ctr"/>
                      <a:r>
                        <a:rPr lang="en-US" dirty="0" smtClean="0"/>
                        <a:t>PD</a:t>
                      </a:r>
                      <a:endParaRPr lang="en-US" dirty="0"/>
                    </a:p>
                  </a:txBody>
                  <a:tcPr/>
                </a:tc>
                <a:tc>
                  <a:txBody>
                    <a:bodyPr/>
                    <a:lstStyle/>
                    <a:p>
                      <a:pPr algn="ctr"/>
                      <a:r>
                        <a:rPr lang="en-US" dirty="0" smtClean="0"/>
                        <a:t>N</a:t>
                      </a:r>
                      <a:endParaRPr lang="en-US" dirty="0"/>
                    </a:p>
                  </a:txBody>
                  <a:tcPr/>
                </a:tc>
                <a:tc>
                  <a:txBody>
                    <a:bodyPr/>
                    <a:lstStyle/>
                    <a:p>
                      <a:pPr algn="ctr"/>
                      <a:r>
                        <a:rPr lang="en-US" dirty="0" smtClean="0"/>
                        <a:t>OV</a:t>
                      </a: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G</a:t>
                      </a:r>
                      <a:endParaRPr lang="en-US" dirty="0"/>
                    </a:p>
                  </a:txBody>
                  <a:tcPr/>
                </a:tc>
                <a:tc>
                  <a:txBody>
                    <a:bodyPr/>
                    <a:lstStyle/>
                    <a:p>
                      <a:pPr algn="ctr"/>
                      <a:r>
                        <a:rPr lang="en-US" dirty="0" smtClean="0"/>
                        <a:t>W</a:t>
                      </a:r>
                      <a:endParaRPr lang="en-US" dirty="0"/>
                    </a:p>
                  </a:txBody>
                  <a:tcPr/>
                </a:tc>
                <a:tc>
                  <a:txBody>
                    <a:bodyPr/>
                    <a:lstStyle/>
                    <a:p>
                      <a:pPr algn="ctr"/>
                      <a:r>
                        <a:rPr lang="en-US" dirty="0" smtClean="0"/>
                        <a:t>43</a:t>
                      </a:r>
                      <a:endParaRPr lang="en-US" dirty="0"/>
                    </a:p>
                  </a:txBody>
                  <a:tcPr/>
                </a:tc>
                <a:tc>
                  <a:txBody>
                    <a:bodyPr/>
                    <a:lstStyle/>
                    <a:p>
                      <a:pPr algn="ctr"/>
                      <a:r>
                        <a:rPr lang="en-US" dirty="0" smtClean="0"/>
                        <a:t>F</a:t>
                      </a:r>
                      <a:endParaRPr lang="en-US" dirty="0"/>
                    </a:p>
                  </a:txBody>
                  <a:tcPr/>
                </a:tc>
                <a:tc>
                  <a:txBody>
                    <a:bodyPr/>
                    <a:lstStyle/>
                    <a:p>
                      <a:pPr algn="ctr"/>
                      <a:r>
                        <a:rPr lang="en-US" dirty="0" smtClean="0"/>
                        <a:t>N</a:t>
                      </a:r>
                      <a:endParaRPr lang="en-US" dirty="0"/>
                    </a:p>
                  </a:txBody>
                  <a:tcPr/>
                </a:tc>
                <a:tc>
                  <a:txBody>
                    <a:bodyPr/>
                    <a:lstStyle/>
                    <a:p>
                      <a:pPr algn="ctr"/>
                      <a:r>
                        <a:rPr lang="en-US" dirty="0" smtClean="0"/>
                        <a:t>As</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F2</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SB</a:t>
                      </a:r>
                      <a:endParaRPr lang="en-US" dirty="0"/>
                    </a:p>
                  </a:txBody>
                  <a:tcPr/>
                </a:tc>
              </a:tr>
              <a:tr h="370840">
                <a:tc>
                  <a:txBody>
                    <a:bodyPr/>
                    <a:lstStyle/>
                    <a:p>
                      <a:pPr algn="ctr"/>
                      <a:r>
                        <a:rPr lang="en-US" dirty="0" smtClean="0"/>
                        <a:t>5</a:t>
                      </a:r>
                      <a:endParaRPr lang="en-US" dirty="0"/>
                    </a:p>
                  </a:txBody>
                  <a:tcPr/>
                </a:tc>
                <a:tc>
                  <a:txBody>
                    <a:bodyPr/>
                    <a:lstStyle/>
                    <a:p>
                      <a:pPr algn="ctr"/>
                      <a:r>
                        <a:rPr lang="en-US" dirty="0" smtClean="0"/>
                        <a:t>N</a:t>
                      </a:r>
                      <a:endParaRPr lang="en-US" dirty="0"/>
                    </a:p>
                  </a:txBody>
                  <a:tcPr/>
                </a:tc>
                <a:tc>
                  <a:txBody>
                    <a:bodyPr/>
                    <a:lstStyle/>
                    <a:p>
                      <a:pPr algn="ctr"/>
                      <a:r>
                        <a:rPr lang="en-US" dirty="0" smtClean="0"/>
                        <a:t>S</a:t>
                      </a:r>
                      <a:endParaRPr lang="en-US" dirty="0"/>
                    </a:p>
                  </a:txBody>
                  <a:tcPr/>
                </a:tc>
                <a:tc>
                  <a:txBody>
                    <a:bodyPr/>
                    <a:lstStyle/>
                    <a:p>
                      <a:pPr algn="ctr"/>
                      <a:r>
                        <a:rPr lang="en-US" dirty="0" smtClean="0"/>
                        <a:t>19</a:t>
                      </a:r>
                      <a:endParaRPr lang="en-US" dirty="0"/>
                    </a:p>
                  </a:txBody>
                  <a:tcPr/>
                </a:tc>
                <a:tc>
                  <a:txBody>
                    <a:bodyPr/>
                    <a:lstStyle/>
                    <a:p>
                      <a:pPr algn="ctr"/>
                      <a:r>
                        <a:rPr lang="en-US" dirty="0" smtClean="0"/>
                        <a:t>F</a:t>
                      </a:r>
                      <a:endParaRPr lang="en-US" dirty="0"/>
                    </a:p>
                  </a:txBody>
                  <a:tcPr/>
                </a:tc>
                <a:tc>
                  <a:txBody>
                    <a:bodyPr/>
                    <a:lstStyle/>
                    <a:p>
                      <a:pPr algn="ctr"/>
                      <a:r>
                        <a:rPr lang="en-US" dirty="0" smtClean="0"/>
                        <a:t>N</a:t>
                      </a:r>
                      <a:endParaRPr lang="en-US" dirty="0"/>
                    </a:p>
                  </a:txBody>
                  <a:tcPr/>
                </a:tc>
                <a:tc>
                  <a:txBody>
                    <a:bodyPr/>
                    <a:lstStyle/>
                    <a:p>
                      <a:pPr algn="ctr"/>
                      <a:r>
                        <a:rPr lang="en-US" dirty="0" smtClean="0"/>
                        <a:t>AI</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F1</a:t>
                      </a:r>
                      <a:endParaRPr lang="en-US" dirty="0"/>
                    </a:p>
                  </a:txBody>
                  <a:tcPr/>
                </a:tc>
                <a:tc>
                  <a:txBody>
                    <a:bodyPr/>
                    <a:lstStyle/>
                    <a:p>
                      <a:pPr algn="ctr"/>
                      <a:r>
                        <a:rPr lang="en-US" dirty="0" smtClean="0"/>
                        <a:t>AA</a:t>
                      </a:r>
                      <a:endParaRPr lang="en-US" dirty="0"/>
                    </a:p>
                  </a:txBody>
                  <a:tcPr/>
                </a:tc>
                <a:tc>
                  <a:txBody>
                    <a:bodyPr/>
                    <a:lstStyle/>
                    <a:p>
                      <a:pPr algn="ctr"/>
                      <a:r>
                        <a:rPr lang="en-US" dirty="0" smtClean="0"/>
                        <a:t>N</a:t>
                      </a:r>
                      <a:endParaRPr lang="en-US" dirty="0"/>
                    </a:p>
                  </a:txBody>
                  <a:tcPr/>
                </a:tc>
                <a:tc>
                  <a:txBody>
                    <a:bodyPr/>
                    <a:lstStyle/>
                    <a:p>
                      <a:pPr algn="ctr"/>
                      <a:r>
                        <a:rPr lang="en-US" dirty="0" smtClean="0"/>
                        <a:t>OV</a:t>
                      </a:r>
                      <a:endParaRPr lang="en-US" dirty="0"/>
                    </a:p>
                  </a:txBody>
                  <a:tcPr/>
                </a:tc>
              </a:tr>
              <a:tr h="370840">
                <a:tc>
                  <a:txBody>
                    <a:bodyPr/>
                    <a:lstStyle/>
                    <a:p>
                      <a:pPr algn="ctr"/>
                      <a:r>
                        <a:rPr lang="en-US" dirty="0" smtClean="0"/>
                        <a:t>6</a:t>
                      </a:r>
                      <a:endParaRPr lang="en-US" dirty="0"/>
                    </a:p>
                  </a:txBody>
                  <a:tcPr/>
                </a:tc>
                <a:tc>
                  <a:txBody>
                    <a:bodyPr/>
                    <a:lstStyle/>
                    <a:p>
                      <a:pPr algn="ctr"/>
                      <a:r>
                        <a:rPr lang="en-US" dirty="0" smtClean="0"/>
                        <a:t>S</a:t>
                      </a:r>
                      <a:endParaRPr lang="en-US" dirty="0"/>
                    </a:p>
                  </a:txBody>
                  <a:tcPr/>
                </a:tc>
                <a:tc>
                  <a:txBody>
                    <a:bodyPr/>
                    <a:lstStyle/>
                    <a:p>
                      <a:pPr algn="ctr"/>
                      <a:r>
                        <a:rPr lang="en-US" dirty="0" smtClean="0"/>
                        <a:t>J</a:t>
                      </a:r>
                      <a:endParaRPr lang="en-US" dirty="0"/>
                    </a:p>
                  </a:txBody>
                  <a:tcPr/>
                </a:tc>
                <a:tc>
                  <a:txBody>
                    <a:bodyPr/>
                    <a:lstStyle/>
                    <a:p>
                      <a:pPr algn="ctr"/>
                      <a:r>
                        <a:rPr lang="en-US" dirty="0" smtClean="0"/>
                        <a:t>4</a:t>
                      </a:r>
                      <a:endParaRPr lang="en-US" dirty="0"/>
                    </a:p>
                  </a:txBody>
                  <a:tcPr/>
                </a:tc>
                <a:tc>
                  <a:txBody>
                    <a:bodyPr/>
                    <a:lstStyle/>
                    <a:p>
                      <a:pPr algn="ctr"/>
                      <a:r>
                        <a:rPr lang="en-US" dirty="0" smtClean="0"/>
                        <a:t>M</a:t>
                      </a:r>
                      <a:endParaRPr lang="en-US" dirty="0"/>
                    </a:p>
                  </a:txBody>
                  <a:tcPr/>
                </a:tc>
                <a:tc>
                  <a:txBody>
                    <a:bodyPr/>
                    <a:lstStyle/>
                    <a:p>
                      <a:pPr algn="ctr"/>
                      <a:r>
                        <a:rPr lang="en-US" dirty="0" smtClean="0"/>
                        <a:t>N</a:t>
                      </a:r>
                      <a:endParaRPr lang="en-US" dirty="0"/>
                    </a:p>
                  </a:txBody>
                  <a:tcPr/>
                </a:tc>
                <a:tc>
                  <a:txBody>
                    <a:bodyPr/>
                    <a:lstStyle/>
                    <a:p>
                      <a:pPr algn="ctr"/>
                      <a:r>
                        <a:rPr lang="en-US" dirty="0" smtClean="0"/>
                        <a:t>AI</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F1</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OV</a:t>
                      </a:r>
                      <a:endParaRPr lang="en-US" dirty="0"/>
                    </a:p>
                  </a:txBody>
                  <a:tcPr/>
                </a:tc>
              </a:tr>
              <a:tr h="370840">
                <a:tc>
                  <a:txBody>
                    <a:bodyPr/>
                    <a:lstStyle/>
                    <a:p>
                      <a:pPr algn="ctr"/>
                      <a:r>
                        <a:rPr lang="en-US" dirty="0" smtClean="0"/>
                        <a:t>7</a:t>
                      </a:r>
                      <a:endParaRPr lang="en-US" dirty="0"/>
                    </a:p>
                  </a:txBody>
                  <a:tcPr/>
                </a:tc>
                <a:tc>
                  <a:txBody>
                    <a:bodyPr/>
                    <a:lstStyle/>
                    <a:p>
                      <a:pPr algn="ctr"/>
                      <a:r>
                        <a:rPr lang="en-US" dirty="0" smtClean="0"/>
                        <a:t>L</a:t>
                      </a:r>
                      <a:endParaRPr lang="en-US" dirty="0"/>
                    </a:p>
                  </a:txBody>
                  <a:tcPr/>
                </a:tc>
                <a:tc>
                  <a:txBody>
                    <a:bodyPr/>
                    <a:lstStyle/>
                    <a:p>
                      <a:pPr algn="ctr"/>
                      <a:r>
                        <a:rPr lang="en-US" dirty="0" smtClean="0"/>
                        <a:t>K</a:t>
                      </a:r>
                      <a:endParaRPr lang="en-US" dirty="0"/>
                    </a:p>
                  </a:txBody>
                  <a:tcPr/>
                </a:tc>
                <a:tc>
                  <a:txBody>
                    <a:bodyPr/>
                    <a:lstStyle/>
                    <a:p>
                      <a:pPr algn="ctr"/>
                      <a:r>
                        <a:rPr lang="en-US" dirty="0" smtClean="0"/>
                        <a:t>2</a:t>
                      </a:r>
                      <a:endParaRPr lang="en-US" dirty="0"/>
                    </a:p>
                  </a:txBody>
                  <a:tcPr/>
                </a:tc>
                <a:tc>
                  <a:txBody>
                    <a:bodyPr/>
                    <a:lstStyle/>
                    <a:p>
                      <a:pPr algn="ctr"/>
                      <a:r>
                        <a:rPr lang="en-US" dirty="0" smtClean="0"/>
                        <a:t>F</a:t>
                      </a:r>
                      <a:endParaRPr lang="en-US" dirty="0"/>
                    </a:p>
                  </a:txBody>
                  <a:tcPr/>
                </a:tc>
                <a:tc>
                  <a:txBody>
                    <a:bodyPr/>
                    <a:lstStyle/>
                    <a:p>
                      <a:pPr algn="ctr"/>
                      <a:r>
                        <a:rPr lang="en-US" dirty="0" smtClean="0"/>
                        <a:t>N</a:t>
                      </a:r>
                      <a:endParaRPr lang="en-US" dirty="0"/>
                    </a:p>
                  </a:txBody>
                  <a:tcPr/>
                </a:tc>
                <a:tc>
                  <a:txBody>
                    <a:bodyPr/>
                    <a:lstStyle/>
                    <a:p>
                      <a:pPr algn="ctr"/>
                      <a:r>
                        <a:rPr lang="en-US" dirty="0" smtClean="0"/>
                        <a:t>As</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F2</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SB</a:t>
                      </a:r>
                      <a:endParaRPr lang="en-US" dirty="0"/>
                    </a:p>
                  </a:txBody>
                  <a:tcPr/>
                </a:tc>
              </a:tr>
            </a:tbl>
          </a:graphicData>
        </a:graphic>
      </p:graphicFrame>
      <p:sp>
        <p:nvSpPr>
          <p:cNvPr id="7" name="TextBox 6"/>
          <p:cNvSpPr txBox="1"/>
          <p:nvPr/>
        </p:nvSpPr>
        <p:spPr>
          <a:xfrm>
            <a:off x="3675355" y="5370938"/>
            <a:ext cx="5078027" cy="923330"/>
          </a:xfrm>
          <a:prstGeom prst="rect">
            <a:avLst/>
          </a:prstGeom>
          <a:noFill/>
        </p:spPr>
        <p:txBody>
          <a:bodyPr wrap="square" rtlCol="0">
            <a:spAutoFit/>
          </a:bodyPr>
          <a:lstStyle/>
          <a:p>
            <a:r>
              <a:rPr lang="en-US" dirty="0" smtClean="0"/>
              <a:t>HMIS = entered into HMIS</a:t>
            </a:r>
          </a:p>
          <a:p>
            <a:r>
              <a:rPr lang="en-US" dirty="0" smtClean="0"/>
              <a:t>OV = counted during the overnight street count</a:t>
            </a:r>
          </a:p>
          <a:p>
            <a:r>
              <a:rPr lang="en-US" dirty="0" smtClean="0"/>
              <a:t>SB = service based count</a:t>
            </a:r>
            <a:endParaRPr lang="en-US" dirty="0"/>
          </a:p>
        </p:txBody>
      </p:sp>
    </p:spTree>
    <p:extLst>
      <p:ext uri="{BB962C8B-B14F-4D97-AF65-F5344CB8AC3E}">
        <p14:creationId xmlns:p14="http://schemas.microsoft.com/office/powerpoint/2010/main" val="37685368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Google Tool</a:t>
            </a:r>
            <a:endParaRPr lang="en-US" b="1" dirty="0"/>
          </a:p>
        </p:txBody>
      </p:sp>
      <p:sp>
        <p:nvSpPr>
          <p:cNvPr id="3" name="Content Placeholder 2"/>
          <p:cNvSpPr>
            <a:spLocks noGrp="1"/>
          </p:cNvSpPr>
          <p:nvPr>
            <p:ph idx="1"/>
          </p:nvPr>
        </p:nvSpPr>
        <p:spPr/>
        <p:txBody>
          <a:bodyPr/>
          <a:lstStyle/>
          <a:p>
            <a:r>
              <a:rPr lang="en-US" dirty="0" smtClean="0"/>
              <a:t>Created by the Institute for Community Alliances (ICA) to assist with the Non-Service Point Point-in-Time data collection process.</a:t>
            </a:r>
          </a:p>
          <a:p>
            <a:r>
              <a:rPr lang="en-US" dirty="0" smtClean="0"/>
              <a:t>Demetri Vincze (ICA) – </a:t>
            </a:r>
            <a:r>
              <a:rPr lang="en-US" dirty="0" smtClean="0">
                <a:hlinkClick r:id="rId2"/>
              </a:rPr>
              <a:t>Demetri.Vincze@icalliances.org</a:t>
            </a:r>
            <a:r>
              <a:rPr lang="en-US" dirty="0" smtClean="0"/>
              <a:t> </a:t>
            </a:r>
            <a:endParaRPr lang="en-US" dirty="0"/>
          </a:p>
        </p:txBody>
      </p:sp>
    </p:spTree>
    <p:extLst>
      <p:ext uri="{BB962C8B-B14F-4D97-AF65-F5344CB8AC3E}">
        <p14:creationId xmlns:p14="http://schemas.microsoft.com/office/powerpoint/2010/main" val="30023503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544497"/>
          </a:xfrm>
        </p:spPr>
        <p:txBody>
          <a:bodyPr>
            <a:normAutofit fontScale="90000"/>
          </a:bodyPr>
          <a:lstStyle/>
          <a:p>
            <a:r>
              <a:rPr lang="en-US" b="1" dirty="0" smtClean="0"/>
              <a:t>Resources &amp; Documents for the Count</a:t>
            </a:r>
            <a:endParaRPr lang="en-US" b="1" dirty="0"/>
          </a:p>
        </p:txBody>
      </p:sp>
      <p:sp>
        <p:nvSpPr>
          <p:cNvPr id="3" name="Content Placeholder 2"/>
          <p:cNvSpPr>
            <a:spLocks noGrp="1"/>
          </p:cNvSpPr>
          <p:nvPr>
            <p:ph idx="1"/>
          </p:nvPr>
        </p:nvSpPr>
        <p:spPr>
          <a:xfrm>
            <a:off x="577049" y="1615736"/>
            <a:ext cx="11070453" cy="4838329"/>
          </a:xfrm>
        </p:spPr>
        <p:txBody>
          <a:bodyPr>
            <a:normAutofit/>
          </a:bodyPr>
          <a:lstStyle/>
          <a:p>
            <a:r>
              <a:rPr lang="en-US" dirty="0" smtClean="0"/>
              <a:t>PIT Training #1 slides and webinar		</a:t>
            </a:r>
            <a:r>
              <a:rPr lang="en-US" sz="1700" i="1" dirty="0" smtClean="0">
                <a:solidFill>
                  <a:schemeClr val="accent6"/>
                </a:solidFill>
              </a:rPr>
              <a:t>posted on website</a:t>
            </a:r>
          </a:p>
          <a:p>
            <a:r>
              <a:rPr lang="en-US" dirty="0"/>
              <a:t>PIT </a:t>
            </a:r>
            <a:r>
              <a:rPr lang="en-US" dirty="0" smtClean="0"/>
              <a:t>&amp; HIC Changes for 2016			</a:t>
            </a:r>
            <a:r>
              <a:rPr lang="en-US" sz="1700" i="1" dirty="0">
                <a:solidFill>
                  <a:schemeClr val="accent6"/>
                </a:solidFill>
              </a:rPr>
              <a:t>posted to website within a week of </a:t>
            </a:r>
            <a:r>
              <a:rPr lang="en-US" sz="1700" i="1" dirty="0" smtClean="0">
                <a:solidFill>
                  <a:schemeClr val="accent6"/>
                </a:solidFill>
              </a:rPr>
              <a:t>1/11</a:t>
            </a:r>
            <a:endParaRPr lang="en-US" sz="1700" i="1" dirty="0">
              <a:solidFill>
                <a:schemeClr val="accent6"/>
              </a:solidFill>
            </a:endParaRPr>
          </a:p>
          <a:p>
            <a:r>
              <a:rPr lang="en-US" dirty="0" smtClean="0"/>
              <a:t>PIT Training #2 slides and webinar		</a:t>
            </a:r>
            <a:r>
              <a:rPr lang="en-US" sz="1700" i="1" dirty="0" smtClean="0">
                <a:solidFill>
                  <a:schemeClr val="accent6"/>
                </a:solidFill>
              </a:rPr>
              <a:t>posted to website within a week of 1/11</a:t>
            </a:r>
          </a:p>
          <a:p>
            <a:r>
              <a:rPr lang="en-US" dirty="0" smtClean="0"/>
              <a:t>PIT Training: Non WISP Data Collection slides and webinar  	</a:t>
            </a:r>
            <a:r>
              <a:rPr lang="en-US" sz="1700" i="1" dirty="0" smtClean="0">
                <a:solidFill>
                  <a:schemeClr val="accent6"/>
                </a:solidFill>
              </a:rPr>
              <a:t>posted to website within a week of 1/14</a:t>
            </a:r>
          </a:p>
          <a:p>
            <a:r>
              <a:rPr lang="en-US" dirty="0" smtClean="0"/>
              <a:t>Putting it all Together PPT  			</a:t>
            </a:r>
            <a:r>
              <a:rPr lang="en-US" sz="1700" i="1" dirty="0" smtClean="0">
                <a:solidFill>
                  <a:schemeClr val="accent6"/>
                </a:solidFill>
              </a:rPr>
              <a:t>will be updated soon &amp; posted to website by 1/11</a:t>
            </a:r>
          </a:p>
          <a:p>
            <a:r>
              <a:rPr lang="en-US" dirty="0" smtClean="0"/>
              <a:t>Survey – Interview and Observation Forms	</a:t>
            </a:r>
            <a:r>
              <a:rPr lang="en-US" sz="1700" i="1" dirty="0" smtClean="0">
                <a:solidFill>
                  <a:schemeClr val="accent6"/>
                </a:solidFill>
              </a:rPr>
              <a:t>will </a:t>
            </a:r>
            <a:r>
              <a:rPr lang="en-US" sz="1700" i="1" dirty="0">
                <a:solidFill>
                  <a:schemeClr val="accent6"/>
                </a:solidFill>
              </a:rPr>
              <a:t>be updated soon &amp; posted to </a:t>
            </a:r>
            <a:r>
              <a:rPr lang="en-US" sz="1700" i="1" dirty="0" smtClean="0">
                <a:solidFill>
                  <a:schemeClr val="accent6"/>
                </a:solidFill>
              </a:rPr>
              <a:t>website </a:t>
            </a:r>
            <a:r>
              <a:rPr lang="en-US" sz="1700" i="1" dirty="0">
                <a:solidFill>
                  <a:schemeClr val="accent6"/>
                </a:solidFill>
              </a:rPr>
              <a:t>by 1/11</a:t>
            </a:r>
          </a:p>
          <a:p>
            <a:r>
              <a:rPr lang="en-US" dirty="0" smtClean="0"/>
              <a:t>Chronic Homeless Definition Documentation  </a:t>
            </a:r>
            <a:r>
              <a:rPr lang="en-US" sz="1700" i="1" dirty="0">
                <a:solidFill>
                  <a:schemeClr val="accent6"/>
                </a:solidFill>
              </a:rPr>
              <a:t>will be updated soon &amp; posted </a:t>
            </a:r>
            <a:r>
              <a:rPr lang="en-US" sz="1700" i="1" dirty="0" smtClean="0">
                <a:solidFill>
                  <a:schemeClr val="accent6"/>
                </a:solidFill>
              </a:rPr>
              <a:t>within a week of 1/19</a:t>
            </a:r>
            <a:endParaRPr lang="en-US" sz="1700" i="1" dirty="0">
              <a:solidFill>
                <a:schemeClr val="accent6"/>
              </a:solidFill>
            </a:endParaRPr>
          </a:p>
        </p:txBody>
      </p:sp>
    </p:spTree>
    <p:extLst>
      <p:ext uri="{BB962C8B-B14F-4D97-AF65-F5344CB8AC3E}">
        <p14:creationId xmlns:p14="http://schemas.microsoft.com/office/powerpoint/2010/main" val="228607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the PIT?</a:t>
            </a:r>
            <a:endParaRPr lang="en-US" b="1" dirty="0"/>
          </a:p>
        </p:txBody>
      </p:sp>
      <p:sp>
        <p:nvSpPr>
          <p:cNvPr id="3" name="Content Placeholder 2"/>
          <p:cNvSpPr>
            <a:spLocks noGrp="1"/>
          </p:cNvSpPr>
          <p:nvPr>
            <p:ph idx="1"/>
          </p:nvPr>
        </p:nvSpPr>
        <p:spPr/>
        <p:txBody>
          <a:bodyPr/>
          <a:lstStyle/>
          <a:p>
            <a:r>
              <a:rPr lang="en-US" dirty="0"/>
              <a:t>A Point-in-Time, or PIT, count is a statistically reliable, unduplicated count of people experiencing homelessness during a designated one-night period. </a:t>
            </a:r>
            <a:endParaRPr lang="en-US" dirty="0" smtClean="0"/>
          </a:p>
          <a:p>
            <a:r>
              <a:rPr lang="en-US" dirty="0" smtClean="0"/>
              <a:t>A </a:t>
            </a:r>
            <a:r>
              <a:rPr lang="en-US" dirty="0"/>
              <a:t>PIT count is intended to capture a minimum amount of information on the homeless population in order to create a “snapshot” of what homelessness looks like in a neighborhood, city, or state. </a:t>
            </a:r>
            <a:endParaRPr lang="en-US" dirty="0" smtClean="0"/>
          </a:p>
          <a:p>
            <a:r>
              <a:rPr lang="en-US" dirty="0" smtClean="0"/>
              <a:t>A PIT count </a:t>
            </a:r>
            <a:r>
              <a:rPr lang="en-US" b="1" u="sng" dirty="0" smtClean="0"/>
              <a:t>does not</a:t>
            </a:r>
            <a:r>
              <a:rPr lang="en-US" dirty="0" smtClean="0"/>
              <a:t>:</a:t>
            </a:r>
          </a:p>
          <a:p>
            <a:pPr lvl="1"/>
            <a:r>
              <a:rPr lang="en-US" dirty="0" smtClean="0"/>
              <a:t>Count everyone that has been homeless ever in a particular community</a:t>
            </a:r>
          </a:p>
          <a:p>
            <a:pPr lvl="1"/>
            <a:r>
              <a:rPr lang="en-US" dirty="0" smtClean="0"/>
              <a:t>Promise 100% accuracy</a:t>
            </a:r>
          </a:p>
          <a:p>
            <a:pPr lvl="1"/>
            <a:r>
              <a:rPr lang="en-US" dirty="0" smtClean="0"/>
              <a:t>Work without volunteers and community support</a:t>
            </a:r>
          </a:p>
          <a:p>
            <a:pPr marL="274320" lvl="1" indent="0">
              <a:buNone/>
            </a:pPr>
            <a:endParaRPr lang="en-US" dirty="0" smtClean="0"/>
          </a:p>
          <a:p>
            <a:pPr marL="274320" lvl="1" indent="0">
              <a:buNone/>
            </a:pPr>
            <a:endParaRPr lang="en-US" dirty="0"/>
          </a:p>
          <a:p>
            <a:endParaRPr lang="en-US" dirty="0"/>
          </a:p>
        </p:txBody>
      </p:sp>
    </p:spTree>
    <p:extLst>
      <p:ext uri="{BB962C8B-B14F-4D97-AF65-F5344CB8AC3E}">
        <p14:creationId xmlns:p14="http://schemas.microsoft.com/office/powerpoint/2010/main" val="12958842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609600"/>
            <a:ext cx="9875520" cy="713173"/>
          </a:xfrm>
        </p:spPr>
        <p:txBody>
          <a:bodyPr>
            <a:normAutofit/>
          </a:bodyPr>
          <a:lstStyle/>
          <a:p>
            <a:r>
              <a:rPr lang="en-US" sz="4000" b="1" dirty="0" smtClean="0"/>
              <a:t>Google Drive Documents for </a:t>
            </a:r>
            <a:r>
              <a:rPr lang="en-US" sz="4000" b="1" dirty="0"/>
              <a:t>the Count</a:t>
            </a:r>
            <a:endParaRPr lang="en-US" sz="4000" dirty="0"/>
          </a:p>
        </p:txBody>
      </p:sp>
      <p:sp>
        <p:nvSpPr>
          <p:cNvPr id="3" name="Content Placeholder 2"/>
          <p:cNvSpPr>
            <a:spLocks noGrp="1"/>
          </p:cNvSpPr>
          <p:nvPr>
            <p:ph idx="1"/>
          </p:nvPr>
        </p:nvSpPr>
        <p:spPr>
          <a:xfrm>
            <a:off x="672484" y="1677880"/>
            <a:ext cx="10575524" cy="4320466"/>
          </a:xfrm>
        </p:spPr>
        <p:txBody>
          <a:bodyPr/>
          <a:lstStyle/>
          <a:p>
            <a:r>
              <a:rPr lang="en-US" sz="2000" dirty="0"/>
              <a:t>Deduplication Chart (google drive)	</a:t>
            </a:r>
            <a:r>
              <a:rPr lang="en-US" sz="2000" i="1" dirty="0" smtClean="0">
                <a:solidFill>
                  <a:schemeClr val="accent6"/>
                </a:solidFill>
              </a:rPr>
              <a:t>link </a:t>
            </a:r>
            <a:r>
              <a:rPr lang="en-US" sz="2000" i="1" dirty="0">
                <a:solidFill>
                  <a:schemeClr val="accent6"/>
                </a:solidFill>
              </a:rPr>
              <a:t>posted to website by </a:t>
            </a:r>
            <a:r>
              <a:rPr lang="en-US" sz="2000" i="1" dirty="0" smtClean="0">
                <a:solidFill>
                  <a:schemeClr val="accent6"/>
                </a:solidFill>
              </a:rPr>
              <a:t>1/11</a:t>
            </a:r>
          </a:p>
          <a:p>
            <a:pPr marL="45720" indent="0">
              <a:buNone/>
            </a:pPr>
            <a:r>
              <a:rPr lang="en-US" sz="1600" i="1" dirty="0">
                <a:solidFill>
                  <a:schemeClr val="accent6"/>
                </a:solidFill>
                <a:hlinkClick r:id="rId2"/>
              </a:rPr>
              <a:t>https://</a:t>
            </a:r>
            <a:r>
              <a:rPr lang="en-US" sz="1600" i="1" dirty="0" smtClean="0">
                <a:solidFill>
                  <a:schemeClr val="accent6"/>
                </a:solidFill>
                <a:hlinkClick r:id="rId2"/>
              </a:rPr>
              <a:t>docs.google.com/spreadsheets/d/12LfudbcItG3UKVbWViF4UVDBLD7TruLm1a0j6UuC1V4/edit#gid=981389640</a:t>
            </a:r>
            <a:r>
              <a:rPr lang="en-US" sz="1600" i="1" dirty="0" smtClean="0">
                <a:solidFill>
                  <a:schemeClr val="accent6"/>
                </a:solidFill>
              </a:rPr>
              <a:t> </a:t>
            </a:r>
            <a:endParaRPr lang="en-US" sz="1600" i="1" dirty="0">
              <a:solidFill>
                <a:schemeClr val="accent6"/>
              </a:solidFill>
            </a:endParaRPr>
          </a:p>
          <a:p>
            <a:r>
              <a:rPr lang="en-US" sz="2000" dirty="0"/>
              <a:t>Non-WISP Chart (google drive)</a:t>
            </a:r>
            <a:r>
              <a:rPr lang="en-US" sz="2000" i="1" dirty="0">
                <a:solidFill>
                  <a:schemeClr val="accent6"/>
                </a:solidFill>
              </a:rPr>
              <a:t> 	</a:t>
            </a:r>
            <a:r>
              <a:rPr lang="en-US" sz="2000" i="1" dirty="0" smtClean="0">
                <a:solidFill>
                  <a:schemeClr val="accent6"/>
                </a:solidFill>
              </a:rPr>
              <a:t>	link </a:t>
            </a:r>
            <a:r>
              <a:rPr lang="en-US" sz="2000" i="1" dirty="0">
                <a:solidFill>
                  <a:schemeClr val="accent6"/>
                </a:solidFill>
              </a:rPr>
              <a:t>posted to website by </a:t>
            </a:r>
            <a:r>
              <a:rPr lang="en-US" sz="2000" i="1" dirty="0" smtClean="0">
                <a:solidFill>
                  <a:schemeClr val="accent6"/>
                </a:solidFill>
              </a:rPr>
              <a:t>1/11</a:t>
            </a:r>
          </a:p>
          <a:p>
            <a:pPr marL="45720" indent="0">
              <a:buNone/>
            </a:pPr>
            <a:r>
              <a:rPr lang="en-US" sz="1600" i="1" dirty="0">
                <a:solidFill>
                  <a:schemeClr val="accent6"/>
                </a:solidFill>
                <a:hlinkClick r:id="rId3"/>
              </a:rPr>
              <a:t>https://</a:t>
            </a:r>
            <a:r>
              <a:rPr lang="en-US" sz="1600" i="1" dirty="0" smtClean="0">
                <a:solidFill>
                  <a:schemeClr val="accent6"/>
                </a:solidFill>
                <a:hlinkClick r:id="rId3"/>
              </a:rPr>
              <a:t>docs.google.com/spreadsheets/d/10HSIQzPWZ2DIpS33L-zR9m-ut1FCLKHnedSnY1XCVoc/edit#gid=366589481</a:t>
            </a:r>
            <a:r>
              <a:rPr lang="en-US" sz="1600" i="1" dirty="0" smtClean="0">
                <a:solidFill>
                  <a:schemeClr val="accent6"/>
                </a:solidFill>
              </a:rPr>
              <a:t> </a:t>
            </a:r>
          </a:p>
          <a:p>
            <a:r>
              <a:rPr lang="en-US" sz="2000" dirty="0"/>
              <a:t>January 2016 Housing Inventory Chart (HIC)   </a:t>
            </a:r>
            <a:r>
              <a:rPr lang="en-US" sz="2000" i="1" dirty="0">
                <a:solidFill>
                  <a:schemeClr val="accent6"/>
                </a:solidFill>
              </a:rPr>
              <a:t>will be sent to PIT leads, COC &amp; ETH leads last week of January</a:t>
            </a:r>
          </a:p>
          <a:p>
            <a:endParaRPr lang="en-US" sz="2000" dirty="0" smtClean="0"/>
          </a:p>
          <a:p>
            <a:r>
              <a:rPr lang="en-US" sz="2000" dirty="0" smtClean="0"/>
              <a:t>Post-January PIT Survey (google drive)</a:t>
            </a:r>
            <a:r>
              <a:rPr lang="en-US" sz="2000" i="1" dirty="0" smtClean="0">
                <a:solidFill>
                  <a:schemeClr val="accent6"/>
                </a:solidFill>
              </a:rPr>
              <a:t>	will be updated soon &amp; link posted to website by 2/1</a:t>
            </a:r>
            <a:endParaRPr lang="en-US" sz="2000" i="1" dirty="0">
              <a:solidFill>
                <a:schemeClr val="accent6"/>
              </a:solidFill>
            </a:endParaRPr>
          </a:p>
          <a:p>
            <a:endParaRPr lang="en-US" dirty="0"/>
          </a:p>
        </p:txBody>
      </p:sp>
    </p:spTree>
    <p:extLst>
      <p:ext uri="{BB962C8B-B14F-4D97-AF65-F5344CB8AC3E}">
        <p14:creationId xmlns:p14="http://schemas.microsoft.com/office/powerpoint/2010/main" val="11736652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Deadlines for the PIT</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85000" lnSpcReduction="20000"/>
          </a:bodyPr>
          <a:lstStyle/>
          <a:p>
            <a:pPr>
              <a:lnSpc>
                <a:spcPct val="120000"/>
              </a:lnSpc>
            </a:pPr>
            <a:r>
              <a:rPr lang="en-US" dirty="0" smtClean="0"/>
              <a:t>The overnight street/known location count must occur not earlier than </a:t>
            </a:r>
            <a:r>
              <a:rPr lang="en-US" b="1" dirty="0" smtClean="0"/>
              <a:t>Wed. January 27</a:t>
            </a:r>
            <a:r>
              <a:rPr lang="en-US" b="1" baseline="30000" dirty="0" smtClean="0"/>
              <a:t>th</a:t>
            </a:r>
            <a:r>
              <a:rPr lang="en-US" b="1" dirty="0" smtClean="0"/>
              <a:t> at 11:00 pm </a:t>
            </a:r>
            <a:r>
              <a:rPr lang="en-US" dirty="0" smtClean="0"/>
              <a:t>and must be completed by </a:t>
            </a:r>
            <a:r>
              <a:rPr lang="en-US" b="1" dirty="0" smtClean="0"/>
              <a:t>Thurs. January 28</a:t>
            </a:r>
            <a:r>
              <a:rPr lang="en-US" b="1" baseline="30000" dirty="0" smtClean="0"/>
              <a:t>th</a:t>
            </a:r>
            <a:r>
              <a:rPr lang="en-US" b="1" dirty="0" smtClean="0"/>
              <a:t> at 6:00 am.</a:t>
            </a:r>
          </a:p>
          <a:p>
            <a:pPr>
              <a:lnSpc>
                <a:spcPct val="120000"/>
              </a:lnSpc>
            </a:pPr>
            <a:r>
              <a:rPr lang="en-US" dirty="0" smtClean="0"/>
              <a:t>The service based post-PIT count must be concluded by </a:t>
            </a:r>
            <a:r>
              <a:rPr lang="en-US" b="1" dirty="0" smtClean="0"/>
              <a:t>Friday, January 29</a:t>
            </a:r>
            <a:r>
              <a:rPr lang="en-US" b="1" baseline="30000" dirty="0" smtClean="0"/>
              <a:t>th</a:t>
            </a:r>
            <a:r>
              <a:rPr lang="en-US" b="1" dirty="0" smtClean="0"/>
              <a:t> at 5:00 pm.</a:t>
            </a:r>
          </a:p>
          <a:p>
            <a:pPr>
              <a:lnSpc>
                <a:spcPct val="120000"/>
              </a:lnSpc>
            </a:pPr>
            <a:r>
              <a:rPr lang="en-US" dirty="0" smtClean="0"/>
              <a:t>Completion of January Housing Inventory Chart (HIC): </a:t>
            </a:r>
            <a:r>
              <a:rPr lang="en-US" b="1" dirty="0" smtClean="0"/>
              <a:t>Monday, February 15</a:t>
            </a:r>
            <a:r>
              <a:rPr lang="en-US" b="1" baseline="30000" dirty="0" smtClean="0"/>
              <a:t>th</a:t>
            </a:r>
            <a:r>
              <a:rPr lang="en-US" b="1" dirty="0" smtClean="0"/>
              <a:t> at 5:00 pm.</a:t>
            </a:r>
            <a:endParaRPr lang="en-US" dirty="0" smtClean="0"/>
          </a:p>
          <a:p>
            <a:pPr>
              <a:lnSpc>
                <a:spcPct val="120000"/>
              </a:lnSpc>
            </a:pPr>
            <a:r>
              <a:rPr lang="en-US" dirty="0" smtClean="0"/>
              <a:t>Completion of Non-WISP PIT form:  </a:t>
            </a:r>
            <a:r>
              <a:rPr lang="en-US" b="1" dirty="0"/>
              <a:t>Monday, February 15</a:t>
            </a:r>
            <a:r>
              <a:rPr lang="en-US" b="1" baseline="30000" dirty="0"/>
              <a:t>th</a:t>
            </a:r>
            <a:r>
              <a:rPr lang="en-US" b="1" dirty="0"/>
              <a:t> at 5:00 pm.</a:t>
            </a:r>
            <a:endParaRPr lang="en-US" dirty="0"/>
          </a:p>
          <a:p>
            <a:pPr>
              <a:lnSpc>
                <a:spcPct val="120000"/>
              </a:lnSpc>
            </a:pPr>
            <a:r>
              <a:rPr lang="en-US" dirty="0" smtClean="0"/>
              <a:t>Completion of Deduplication Chart:  </a:t>
            </a:r>
            <a:r>
              <a:rPr lang="en-US" b="1" dirty="0"/>
              <a:t>Monday, February 15</a:t>
            </a:r>
            <a:r>
              <a:rPr lang="en-US" b="1" baseline="30000" dirty="0"/>
              <a:t>th</a:t>
            </a:r>
            <a:r>
              <a:rPr lang="en-US" b="1" dirty="0"/>
              <a:t> at 5:00 pm.</a:t>
            </a:r>
            <a:endParaRPr lang="en-US" dirty="0"/>
          </a:p>
          <a:p>
            <a:pPr>
              <a:lnSpc>
                <a:spcPct val="120000"/>
              </a:lnSpc>
            </a:pPr>
            <a:r>
              <a:rPr lang="en-US" dirty="0" smtClean="0"/>
              <a:t>Completion of Post-PIT Survey:  </a:t>
            </a:r>
            <a:r>
              <a:rPr lang="en-US" b="1" dirty="0" smtClean="0"/>
              <a:t>Monday, February 29</a:t>
            </a:r>
            <a:r>
              <a:rPr lang="en-US" b="1" baseline="30000" dirty="0" smtClean="0"/>
              <a:t>th</a:t>
            </a:r>
            <a:r>
              <a:rPr lang="en-US" b="1" dirty="0" smtClean="0"/>
              <a:t> at 5:00 pm.</a:t>
            </a:r>
          </a:p>
          <a:p>
            <a:pPr>
              <a:lnSpc>
                <a:spcPct val="120000"/>
              </a:lnSpc>
            </a:pPr>
            <a:endParaRPr lang="en-US" dirty="0" smtClean="0"/>
          </a:p>
          <a:p>
            <a:pPr lvl="1">
              <a:lnSpc>
                <a:spcPct val="120000"/>
              </a:lnSpc>
            </a:pPr>
            <a:r>
              <a:rPr lang="en-US" b="1" dirty="0" smtClean="0"/>
              <a:t>Note:  </a:t>
            </a:r>
            <a:r>
              <a:rPr lang="en-US" dirty="0" smtClean="0">
                <a:solidFill>
                  <a:srgbClr val="FF0000"/>
                </a:solidFill>
              </a:rPr>
              <a:t>It is the PIT lead’s responsibility to ensure the accuracy of the HIC, Non-WISP PIT form, all data entered into the Deduplication Chart (this includes the unsheltered count – in HMIS and surveys not in HMIS and the service based count), and HMIS data for the continua are “cleaned and correct” before submission to COC Coordinator.</a:t>
            </a:r>
          </a:p>
          <a:p>
            <a:pPr marL="274320" lvl="1" indent="0">
              <a:lnSpc>
                <a:spcPct val="120000"/>
              </a:lnSpc>
              <a:buNone/>
            </a:pPr>
            <a:endParaRPr lang="en-US" sz="1000" b="1"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2340056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Deadlines for the PIT (part 2)</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Following the February 15</a:t>
            </a:r>
            <a:r>
              <a:rPr lang="en-US" baseline="30000" dirty="0" smtClean="0"/>
              <a:t>th</a:t>
            </a:r>
            <a:r>
              <a:rPr lang="en-US" dirty="0" smtClean="0"/>
              <a:t> deadline for the HIC, Non-WISP PIT form, and Deduplication chart, there will be an </a:t>
            </a:r>
            <a:r>
              <a:rPr lang="en-US" u="sng" dirty="0" smtClean="0"/>
              <a:t>brief </a:t>
            </a:r>
            <a:r>
              <a:rPr lang="en-US" dirty="0" smtClean="0"/>
              <a:t>opportunity for additional corrections and technical assistance by both HMIS staff and the COC Coordinator.  </a:t>
            </a:r>
          </a:p>
          <a:p>
            <a:pPr>
              <a:lnSpc>
                <a:spcPct val="120000"/>
              </a:lnSpc>
            </a:pPr>
            <a:r>
              <a:rPr lang="en-US" dirty="0" smtClean="0"/>
              <a:t>This deadline will be announced during the Point-in-Time Training #3. This training will be an opportunity for leads to ask questions or discuss concerns related to the January PIT and the data collection process.  </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3157662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PIT Lead Responsibilities</a:t>
            </a:r>
            <a:endParaRPr lang="en-US" sz="4000" b="1" dirty="0"/>
          </a:p>
        </p:txBody>
      </p:sp>
      <p:sp>
        <p:nvSpPr>
          <p:cNvPr id="3" name="Content Placeholder 2"/>
          <p:cNvSpPr>
            <a:spLocks noGrp="1"/>
          </p:cNvSpPr>
          <p:nvPr>
            <p:ph idx="1"/>
          </p:nvPr>
        </p:nvSpPr>
        <p:spPr>
          <a:xfrm>
            <a:off x="710214" y="1509204"/>
            <a:ext cx="10688714" cy="4785064"/>
          </a:xfrm>
        </p:spPr>
        <p:txBody>
          <a:bodyPr>
            <a:normAutofit lnSpcReduction="10000"/>
          </a:bodyPr>
          <a:lstStyle/>
          <a:p>
            <a:pPr>
              <a:lnSpc>
                <a:spcPct val="120000"/>
              </a:lnSpc>
            </a:pPr>
            <a:r>
              <a:rPr lang="en-US" dirty="0" smtClean="0"/>
              <a:t>The PIT lead is the person(s) selected by a local continua to be ultimately responsible for the continua’s PIT count submission.</a:t>
            </a:r>
          </a:p>
          <a:p>
            <a:pPr>
              <a:lnSpc>
                <a:spcPct val="120000"/>
              </a:lnSpc>
            </a:pPr>
            <a:r>
              <a:rPr lang="en-US" dirty="0" smtClean="0"/>
              <a:t>The PIT lead is responsible for the coordination and execution of the sheltered and unsheltered PIT count for their continua’s entire geographic area.</a:t>
            </a:r>
          </a:p>
          <a:p>
            <a:pPr>
              <a:lnSpc>
                <a:spcPct val="120000"/>
              </a:lnSpc>
            </a:pPr>
            <a:r>
              <a:rPr lang="en-US" dirty="0" smtClean="0"/>
              <a:t>The PIT lead is responsible for ensuring that staff, partner agency staff, and community volunteers have received adequate training on privacy, methodology, safety, and data collection requirements.</a:t>
            </a:r>
          </a:p>
          <a:p>
            <a:pPr>
              <a:lnSpc>
                <a:spcPct val="120000"/>
              </a:lnSpc>
            </a:pPr>
            <a:r>
              <a:rPr lang="en-US" dirty="0" smtClean="0"/>
              <a:t>The PIT lead is responsible for the submission of data, including demographics and subpopulation information, for the sheltered and unsheltered PIT count.</a:t>
            </a:r>
          </a:p>
          <a:p>
            <a:pPr lvl="1">
              <a:lnSpc>
                <a:spcPct val="120000"/>
              </a:lnSpc>
              <a:buFont typeface="Courier New" panose="02070309020205020404" pitchFamily="49" charset="0"/>
              <a:buChar char="o"/>
            </a:pPr>
            <a:r>
              <a:rPr lang="en-US" dirty="0" smtClean="0"/>
              <a:t>This includes both HMIS and non-HMIS data.</a:t>
            </a:r>
          </a:p>
          <a:p>
            <a:pPr lvl="1">
              <a:lnSpc>
                <a:spcPct val="120000"/>
              </a:lnSpc>
              <a:buFont typeface="Courier New" panose="02070309020205020404" pitchFamily="49" charset="0"/>
              <a:buChar char="o"/>
            </a:pPr>
            <a:r>
              <a:rPr lang="en-US" dirty="0" smtClean="0"/>
              <a:t>This includes the HIC, the Non-WISP form, the deduplication chart, and the post-count survey.</a:t>
            </a:r>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6581884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Other Responsible Parties</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lnSpcReduction="20000"/>
          </a:bodyPr>
          <a:lstStyle/>
          <a:p>
            <a:pPr>
              <a:lnSpc>
                <a:spcPct val="120000"/>
              </a:lnSpc>
            </a:pPr>
            <a:r>
              <a:rPr lang="en-US" dirty="0" smtClean="0"/>
              <a:t>All of the HUD COC-funded agencies and Division of Housing ETH-funded agencies in a continua are required to participate in the overnight street/known location unsheltered PIT count. </a:t>
            </a:r>
          </a:p>
          <a:p>
            <a:pPr>
              <a:lnSpc>
                <a:spcPct val="120000"/>
              </a:lnSpc>
            </a:pPr>
            <a:r>
              <a:rPr lang="en-US" dirty="0" smtClean="0"/>
              <a:t>Institute for Community Alliances (ICA) as the HMIS lead for the Balance of State is responsible for providing training and technical assistance to ensure the HMIS data is extractable from the system for the purposes of the PIT count.</a:t>
            </a:r>
          </a:p>
          <a:p>
            <a:pPr>
              <a:lnSpc>
                <a:spcPct val="120000"/>
              </a:lnSpc>
            </a:pPr>
            <a:r>
              <a:rPr lang="en-US" dirty="0" smtClean="0"/>
              <a:t>COC Coordinator is responsible for providing training to the PIT leads, working with the PIT workgroup on methodology and training requirements, working with the HMIS lead to consolidate and de-duplicate HMIS data, and assist PIT leads in consolidating and de-duplicating non-HMIS data.</a:t>
            </a:r>
          </a:p>
          <a:p>
            <a:pPr>
              <a:lnSpc>
                <a:spcPct val="120000"/>
              </a:lnSpc>
            </a:pPr>
            <a:r>
              <a:rPr lang="en-US" dirty="0" smtClean="0"/>
              <a:t>COC Coordinator consolidates the HMIS and non-HMIS data for final review.</a:t>
            </a:r>
          </a:p>
          <a:p>
            <a:pPr>
              <a:lnSpc>
                <a:spcPct val="120000"/>
              </a:lnSpc>
            </a:pPr>
            <a:r>
              <a:rPr lang="en-US" dirty="0" smtClean="0"/>
              <a:t>ICA and the COC Coordinator work together to complete the PIT data submission through the Homeless Data Exchange (HDX) to HUD.</a:t>
            </a:r>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38310444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1059402"/>
          </a:xfrm>
        </p:spPr>
        <p:txBody>
          <a:bodyPr>
            <a:normAutofit fontScale="90000"/>
          </a:bodyPr>
          <a:lstStyle/>
          <a:p>
            <a:r>
              <a:rPr lang="en-US" sz="4000" b="1" dirty="0" smtClean="0"/>
              <a:t>Point-in-Time Training: Non WISP Data Collection</a:t>
            </a:r>
            <a:endParaRPr lang="en-US" sz="4000" b="1" dirty="0"/>
          </a:p>
        </p:txBody>
      </p:sp>
      <p:sp>
        <p:nvSpPr>
          <p:cNvPr id="3" name="Content Placeholder 2"/>
          <p:cNvSpPr>
            <a:spLocks noGrp="1"/>
          </p:cNvSpPr>
          <p:nvPr>
            <p:ph idx="1"/>
          </p:nvPr>
        </p:nvSpPr>
        <p:spPr>
          <a:xfrm>
            <a:off x="710214" y="1775534"/>
            <a:ext cx="10688714" cy="4518734"/>
          </a:xfrm>
        </p:spPr>
        <p:txBody>
          <a:bodyPr>
            <a:normAutofit/>
          </a:bodyPr>
          <a:lstStyle/>
          <a:p>
            <a:pPr>
              <a:lnSpc>
                <a:spcPct val="120000"/>
              </a:lnSpc>
            </a:pPr>
            <a:r>
              <a:rPr lang="en-US" dirty="0"/>
              <a:t>Scheduled for </a:t>
            </a:r>
            <a:r>
              <a:rPr lang="en-US" dirty="0" smtClean="0"/>
              <a:t>Thursday, January 14</a:t>
            </a:r>
            <a:r>
              <a:rPr lang="en-US" baseline="30000" dirty="0" smtClean="0"/>
              <a:t>th</a:t>
            </a:r>
            <a:r>
              <a:rPr lang="en-US" dirty="0" smtClean="0"/>
              <a:t> from 9:00 – 10:30 am.</a:t>
            </a:r>
            <a:endParaRPr lang="en-US" dirty="0"/>
          </a:p>
          <a:p>
            <a:pPr>
              <a:lnSpc>
                <a:spcPct val="120000"/>
              </a:lnSpc>
            </a:pPr>
            <a:r>
              <a:rPr lang="en-US" dirty="0"/>
              <a:t>The training will be conducted via go-to webinar, recorded, and posted on the website.</a:t>
            </a:r>
          </a:p>
          <a:p>
            <a:pPr>
              <a:lnSpc>
                <a:spcPct val="120000"/>
              </a:lnSpc>
            </a:pPr>
            <a:r>
              <a:rPr lang="en-US" dirty="0"/>
              <a:t>The agenda items will include:</a:t>
            </a:r>
          </a:p>
          <a:p>
            <a:pPr lvl="1">
              <a:lnSpc>
                <a:spcPct val="120000"/>
              </a:lnSpc>
              <a:buFont typeface="Courier New" panose="02070309020205020404" pitchFamily="49" charset="0"/>
              <a:buChar char="o"/>
            </a:pPr>
            <a:r>
              <a:rPr lang="en-US" dirty="0"/>
              <a:t>Data Collection Requirements</a:t>
            </a:r>
          </a:p>
          <a:p>
            <a:pPr lvl="2">
              <a:lnSpc>
                <a:spcPct val="120000"/>
              </a:lnSpc>
              <a:buFont typeface="Courier New" panose="02070309020205020404" pitchFamily="49" charset="0"/>
              <a:buChar char="o"/>
            </a:pPr>
            <a:r>
              <a:rPr lang="en-US" dirty="0"/>
              <a:t>Sheltered count and unsheltered count</a:t>
            </a:r>
          </a:p>
          <a:p>
            <a:pPr lvl="2">
              <a:lnSpc>
                <a:spcPct val="120000"/>
              </a:lnSpc>
              <a:buFont typeface="Courier New" panose="02070309020205020404" pitchFamily="49" charset="0"/>
              <a:buChar char="o"/>
            </a:pPr>
            <a:r>
              <a:rPr lang="en-US" dirty="0" smtClean="0"/>
              <a:t>ONLY Non-HMIS Agencies</a:t>
            </a:r>
            <a:endParaRPr lang="en-US" dirty="0"/>
          </a:p>
          <a:p>
            <a:pPr lvl="1">
              <a:lnSpc>
                <a:spcPct val="120000"/>
              </a:lnSpc>
              <a:buFont typeface="Courier New" panose="02070309020205020404" pitchFamily="49" charset="0"/>
              <a:buChar char="o"/>
            </a:pPr>
            <a:r>
              <a:rPr lang="en-US" dirty="0"/>
              <a:t>Google Tool </a:t>
            </a:r>
          </a:p>
          <a:p>
            <a:pPr lvl="1">
              <a:lnSpc>
                <a:spcPct val="120000"/>
              </a:lnSpc>
              <a:buFont typeface="Courier New" panose="02070309020205020404" pitchFamily="49" charset="0"/>
              <a:buChar char="o"/>
            </a:pPr>
            <a:r>
              <a:rPr lang="en-US" dirty="0"/>
              <a:t>Review service based count process</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6264107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1059402"/>
          </a:xfrm>
        </p:spPr>
        <p:txBody>
          <a:bodyPr>
            <a:normAutofit/>
          </a:bodyPr>
          <a:lstStyle/>
          <a:p>
            <a:r>
              <a:rPr lang="en-US" sz="4000" b="1" dirty="0" smtClean="0"/>
              <a:t>Chronic Homeless Definition Training</a:t>
            </a:r>
            <a:endParaRPr lang="en-US" sz="4000" b="1" dirty="0"/>
          </a:p>
        </p:txBody>
      </p:sp>
      <p:sp>
        <p:nvSpPr>
          <p:cNvPr id="3" name="Content Placeholder 2"/>
          <p:cNvSpPr>
            <a:spLocks noGrp="1"/>
          </p:cNvSpPr>
          <p:nvPr>
            <p:ph idx="1"/>
          </p:nvPr>
        </p:nvSpPr>
        <p:spPr>
          <a:xfrm>
            <a:off x="710214" y="1775534"/>
            <a:ext cx="10688714" cy="4518734"/>
          </a:xfrm>
        </p:spPr>
        <p:txBody>
          <a:bodyPr>
            <a:normAutofit/>
          </a:bodyPr>
          <a:lstStyle/>
          <a:p>
            <a:pPr>
              <a:lnSpc>
                <a:spcPct val="120000"/>
              </a:lnSpc>
            </a:pPr>
            <a:r>
              <a:rPr lang="en-US" dirty="0"/>
              <a:t>Scheduled for </a:t>
            </a:r>
            <a:r>
              <a:rPr lang="en-US" dirty="0" smtClean="0"/>
              <a:t>Tuesday, January 19</a:t>
            </a:r>
            <a:r>
              <a:rPr lang="en-US" baseline="30000" dirty="0" smtClean="0"/>
              <a:t>th</a:t>
            </a:r>
            <a:r>
              <a:rPr lang="en-US" dirty="0" smtClean="0"/>
              <a:t> from 9:00 – 10:30 am.</a:t>
            </a:r>
            <a:endParaRPr lang="en-US" dirty="0"/>
          </a:p>
          <a:p>
            <a:pPr>
              <a:lnSpc>
                <a:spcPct val="120000"/>
              </a:lnSpc>
            </a:pPr>
            <a:r>
              <a:rPr lang="en-US" dirty="0"/>
              <a:t>The training will be conducted via go-to webinar, recorded, and posted on the website.</a:t>
            </a:r>
          </a:p>
          <a:p>
            <a:pPr>
              <a:lnSpc>
                <a:spcPct val="120000"/>
              </a:lnSpc>
            </a:pPr>
            <a:r>
              <a:rPr lang="en-US" dirty="0"/>
              <a:t>The agenda items will include:</a:t>
            </a:r>
          </a:p>
          <a:p>
            <a:pPr lvl="1">
              <a:lnSpc>
                <a:spcPct val="120000"/>
              </a:lnSpc>
              <a:buFont typeface="Courier New" panose="02070309020205020404" pitchFamily="49" charset="0"/>
              <a:buChar char="o"/>
            </a:pPr>
            <a:r>
              <a:rPr lang="en-US" dirty="0" smtClean="0"/>
              <a:t>Chronic Homeless Definition </a:t>
            </a:r>
          </a:p>
          <a:p>
            <a:pPr lvl="1">
              <a:lnSpc>
                <a:spcPct val="120000"/>
              </a:lnSpc>
              <a:buFont typeface="Courier New" panose="02070309020205020404" pitchFamily="49" charset="0"/>
              <a:buChar char="o"/>
            </a:pPr>
            <a:r>
              <a:rPr lang="en-US" dirty="0" smtClean="0"/>
              <a:t>Documentation requirements</a:t>
            </a:r>
            <a:endParaRPr lang="en-US" dirty="0"/>
          </a:p>
          <a:p>
            <a:pPr marL="548640" lvl="2" indent="0">
              <a:lnSpc>
                <a:spcPct val="120000"/>
              </a:lnSpc>
              <a:buNone/>
            </a:pPr>
            <a:r>
              <a:rPr lang="en-US" dirty="0"/>
              <a:t/>
            </a:r>
            <a:br>
              <a:rPr lang="en-US" dirty="0"/>
            </a:br>
            <a:r>
              <a:rPr lang="en-US" dirty="0"/>
              <a:t/>
            </a:r>
            <a:br>
              <a:rPr lang="en-US" dirty="0"/>
            </a:br>
            <a:r>
              <a:rPr lang="en-US" dirty="0"/>
              <a:t>This training will be Part 1 of a two part training. The second part will be conducted by </a:t>
            </a:r>
            <a:r>
              <a:rPr lang="en-US" dirty="0" smtClean="0"/>
              <a:t>ICA on Friday, January 22</a:t>
            </a:r>
            <a:r>
              <a:rPr lang="en-US" baseline="30000" dirty="0" smtClean="0"/>
              <a:t>nd</a:t>
            </a:r>
            <a:r>
              <a:rPr lang="en-US" dirty="0" smtClean="0"/>
              <a:t> 11 am - noon. </a:t>
            </a:r>
            <a:r>
              <a:rPr lang="en-US" dirty="0"/>
              <a:t>The ICA training will include </a:t>
            </a:r>
            <a:r>
              <a:rPr lang="en-US" dirty="0" smtClean="0"/>
              <a:t>scenarios </a:t>
            </a:r>
            <a:r>
              <a:rPr lang="en-US" dirty="0"/>
              <a:t>&amp; data entry related to the </a:t>
            </a:r>
            <a:r>
              <a:rPr lang="en-US" dirty="0" smtClean="0"/>
              <a:t>Chronic </a:t>
            </a:r>
            <a:r>
              <a:rPr lang="en-US" dirty="0"/>
              <a:t>Homeless definition.</a:t>
            </a: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592105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Point-in-Time Training #3</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a:t>Scheduled for </a:t>
            </a:r>
            <a:r>
              <a:rPr lang="en-US" dirty="0" smtClean="0"/>
              <a:t>Thursday, February 25</a:t>
            </a:r>
            <a:r>
              <a:rPr lang="en-US" baseline="30000" dirty="0" smtClean="0"/>
              <a:t>th</a:t>
            </a:r>
            <a:r>
              <a:rPr lang="en-US" dirty="0" smtClean="0"/>
              <a:t> from 9:00 – 10:30 am</a:t>
            </a:r>
            <a:r>
              <a:rPr lang="en-US" dirty="0" smtClean="0"/>
              <a:t>.</a:t>
            </a:r>
          </a:p>
          <a:p>
            <a:pPr marL="45720" indent="0">
              <a:lnSpc>
                <a:spcPct val="120000"/>
              </a:lnSpc>
              <a:buNone/>
            </a:pPr>
            <a:r>
              <a:rPr lang="en-US" dirty="0">
                <a:hlinkClick r:id="rId2"/>
              </a:rPr>
              <a:t>https://</a:t>
            </a:r>
            <a:r>
              <a:rPr lang="en-US" dirty="0" smtClean="0">
                <a:hlinkClick r:id="rId2"/>
              </a:rPr>
              <a:t>attendee.gotowebinar.com/register/2531231170063044097</a:t>
            </a:r>
            <a:r>
              <a:rPr lang="en-US" dirty="0" smtClean="0"/>
              <a:t> </a:t>
            </a:r>
            <a:endParaRPr lang="en-US" dirty="0"/>
          </a:p>
          <a:p>
            <a:pPr>
              <a:lnSpc>
                <a:spcPct val="120000"/>
              </a:lnSpc>
            </a:pPr>
            <a:r>
              <a:rPr lang="en-US" dirty="0" smtClean="0"/>
              <a:t>The training will be conducted via go-to webinar, recorded, and posted on the website.</a:t>
            </a:r>
          </a:p>
          <a:p>
            <a:pPr>
              <a:lnSpc>
                <a:spcPct val="120000"/>
              </a:lnSpc>
            </a:pPr>
            <a:r>
              <a:rPr lang="en-US" dirty="0" smtClean="0"/>
              <a:t>The agenda items will focus on Data Collection related to:</a:t>
            </a:r>
          </a:p>
          <a:p>
            <a:pPr lvl="1">
              <a:lnSpc>
                <a:spcPct val="120000"/>
              </a:lnSpc>
              <a:buFont typeface="Courier New" panose="02070309020205020404" pitchFamily="49" charset="0"/>
              <a:buChar char="o"/>
            </a:pPr>
            <a:r>
              <a:rPr lang="en-US" dirty="0" smtClean="0"/>
              <a:t>Housing Inventory Chart (HIC)</a:t>
            </a:r>
          </a:p>
          <a:p>
            <a:pPr lvl="1">
              <a:lnSpc>
                <a:spcPct val="120000"/>
              </a:lnSpc>
              <a:buFont typeface="Courier New" panose="02070309020205020404" pitchFamily="49" charset="0"/>
              <a:buChar char="o"/>
            </a:pPr>
            <a:r>
              <a:rPr lang="en-US" dirty="0" smtClean="0"/>
              <a:t>Non-WISP Chart</a:t>
            </a:r>
          </a:p>
          <a:p>
            <a:pPr lvl="1">
              <a:lnSpc>
                <a:spcPct val="120000"/>
              </a:lnSpc>
              <a:buFont typeface="Courier New" panose="02070309020205020404" pitchFamily="49" charset="0"/>
              <a:buChar char="o"/>
            </a:pPr>
            <a:r>
              <a:rPr lang="en-US" dirty="0" smtClean="0"/>
              <a:t>WISP Data</a:t>
            </a:r>
          </a:p>
          <a:p>
            <a:pPr lvl="1">
              <a:lnSpc>
                <a:spcPct val="120000"/>
              </a:lnSpc>
              <a:buFont typeface="Courier New" panose="02070309020205020404" pitchFamily="49" charset="0"/>
              <a:buChar char="o"/>
            </a:pPr>
            <a:r>
              <a:rPr lang="en-US" dirty="0" smtClean="0"/>
              <a:t>De-duplication chart</a:t>
            </a:r>
          </a:p>
          <a:p>
            <a:pPr lvl="1">
              <a:lnSpc>
                <a:spcPct val="120000"/>
              </a:lnSpc>
              <a:buFont typeface="Courier New" panose="02070309020205020404" pitchFamily="49" charset="0"/>
              <a:buChar char="o"/>
            </a:pPr>
            <a:r>
              <a:rPr lang="en-US" dirty="0" smtClean="0"/>
              <a:t>And an opportunity for Questions &amp; Answers</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3"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4096337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926" y="2784629"/>
            <a:ext cx="11165150" cy="757561"/>
          </a:xfrm>
        </p:spPr>
        <p:txBody>
          <a:bodyPr>
            <a:noAutofit/>
          </a:bodyPr>
          <a:lstStyle/>
          <a:p>
            <a:pPr algn="ctr"/>
            <a:r>
              <a:rPr lang="en-US" sz="7200" b="1" dirty="0" smtClean="0"/>
              <a:t>Questions?</a:t>
            </a:r>
            <a:endParaRPr lang="en-US" sz="7200" b="1" dirty="0"/>
          </a:p>
        </p:txBody>
      </p:sp>
      <p:sp>
        <p:nvSpPr>
          <p:cNvPr id="3" name="Content Placeholder 2"/>
          <p:cNvSpPr>
            <a:spLocks noGrp="1"/>
          </p:cNvSpPr>
          <p:nvPr>
            <p:ph idx="1"/>
          </p:nvPr>
        </p:nvSpPr>
        <p:spPr>
          <a:xfrm>
            <a:off x="710214" y="1509204"/>
            <a:ext cx="10688714" cy="4785064"/>
          </a:xfrm>
        </p:spPr>
        <p:txBody>
          <a:bodyPr>
            <a:normAutofit/>
          </a:bodyPr>
          <a:lstStyle/>
          <a:p>
            <a:pPr lvl="1">
              <a:lnSpc>
                <a:spcPct val="120000"/>
              </a:lnSpc>
              <a:buFont typeface="Wingdings" panose="05000000000000000000" pitchFamily="2" charset="2"/>
              <a:buChar char="Ø"/>
            </a:pPr>
            <a:endParaRPr lang="en-US" sz="1000" b="1" dirty="0"/>
          </a:p>
          <a:p>
            <a:pPr marL="45720" indent="0">
              <a:lnSpc>
                <a:spcPct val="120000"/>
              </a:lnSpc>
              <a:buNone/>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4397318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Night of the Count</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r>
              <a:rPr lang="en-US" dirty="0" smtClean="0"/>
              <a:t>The State of Wisconsin conducts a sheltered &amp; unsheltered PIT count on the last Wednesday of July in each of the 4 HUD-recognized Continua:  Balance of State, Dane, Milwaukee, and Racine.</a:t>
            </a:r>
          </a:p>
          <a:p>
            <a:pPr lvl="1">
              <a:lnSpc>
                <a:spcPct val="100000"/>
              </a:lnSpc>
              <a:buFont typeface="Wingdings" panose="05000000000000000000" pitchFamily="2" charset="2"/>
              <a:buChar char="Ø"/>
            </a:pPr>
            <a:endParaRPr lang="en-US" sz="1000" b="1" dirty="0"/>
          </a:p>
          <a:p>
            <a:pPr lvl="1">
              <a:lnSpc>
                <a:spcPct val="100000"/>
              </a:lnSpc>
              <a:buFont typeface="Wingdings" panose="05000000000000000000" pitchFamily="2" charset="2"/>
              <a:buChar char="Ø"/>
            </a:pPr>
            <a:r>
              <a:rPr lang="en-US" dirty="0" smtClean="0"/>
              <a:t>The designated night is the overnight hours between:  </a:t>
            </a:r>
            <a:r>
              <a:rPr lang="en-US" b="1" dirty="0" smtClean="0"/>
              <a:t>Wednesday, January 27</a:t>
            </a:r>
            <a:r>
              <a:rPr lang="en-US" b="1" baseline="30000" dirty="0" smtClean="0"/>
              <a:t>th</a:t>
            </a:r>
            <a:r>
              <a:rPr lang="en-US" b="1" dirty="0" smtClean="0"/>
              <a:t> - Thursday, January 28</a:t>
            </a:r>
            <a:r>
              <a:rPr lang="en-US" b="1" baseline="30000" dirty="0" smtClean="0"/>
              <a:t>th</a:t>
            </a:r>
            <a:r>
              <a:rPr lang="en-US" b="1" dirty="0" smtClean="0"/>
              <a:t>.</a:t>
            </a:r>
          </a:p>
          <a:p>
            <a:endParaRPr lang="en-US" dirty="0" smtClean="0"/>
          </a:p>
          <a:p>
            <a:r>
              <a:rPr lang="en-US" dirty="0" smtClean="0"/>
              <a:t>The Balance of State </a:t>
            </a:r>
            <a:r>
              <a:rPr lang="en-US" dirty="0" err="1" smtClean="0"/>
              <a:t>CoC</a:t>
            </a:r>
            <a:r>
              <a:rPr lang="en-US" dirty="0" smtClean="0"/>
              <a:t> has set the following requirements for the time of counting:</a:t>
            </a:r>
          </a:p>
          <a:p>
            <a:pPr lvl="1">
              <a:buFont typeface="Wingdings" panose="05000000000000000000" pitchFamily="2" charset="2"/>
              <a:buChar char="Ø"/>
            </a:pPr>
            <a:endParaRPr lang="en-US" sz="1000" b="1" dirty="0" smtClean="0"/>
          </a:p>
          <a:p>
            <a:pPr lvl="1">
              <a:buFont typeface="Wingdings" panose="05000000000000000000" pitchFamily="2" charset="2"/>
              <a:buChar char="Ø"/>
            </a:pPr>
            <a:r>
              <a:rPr lang="en-US" b="1" dirty="0" smtClean="0"/>
              <a:t>No unsheltered street/known location count can begin before </a:t>
            </a:r>
            <a:r>
              <a:rPr lang="en-US" b="1" u="sng" dirty="0" smtClean="0">
                <a:solidFill>
                  <a:schemeClr val="accent6"/>
                </a:solidFill>
              </a:rPr>
              <a:t>11:00 pm </a:t>
            </a:r>
            <a:r>
              <a:rPr lang="en-US" b="1" dirty="0" smtClean="0"/>
              <a:t>on Wednesday, January 27</a:t>
            </a:r>
            <a:r>
              <a:rPr lang="en-US" b="1" baseline="30000" dirty="0" smtClean="0"/>
              <a:t>th</a:t>
            </a:r>
            <a:r>
              <a:rPr lang="en-US" b="1" dirty="0" smtClean="0"/>
              <a:t>. The preferred start time is midnight.</a:t>
            </a:r>
          </a:p>
          <a:p>
            <a:pPr lvl="1">
              <a:buFont typeface="Wingdings" panose="05000000000000000000" pitchFamily="2" charset="2"/>
              <a:buChar char="Ø"/>
            </a:pPr>
            <a:r>
              <a:rPr lang="en-US" b="1" dirty="0" smtClean="0"/>
              <a:t>No unsheltered street/known location count can continue after </a:t>
            </a:r>
            <a:r>
              <a:rPr lang="en-US" b="1" u="sng" dirty="0" smtClean="0"/>
              <a:t>6:00 am </a:t>
            </a:r>
            <a:r>
              <a:rPr lang="en-US" b="1" dirty="0" smtClean="0"/>
              <a:t>on Thursday, January 28</a:t>
            </a:r>
            <a:r>
              <a:rPr lang="en-US" b="1" baseline="30000" dirty="0" smtClean="0"/>
              <a:t>th</a:t>
            </a:r>
            <a:r>
              <a:rPr lang="en-US" b="1" dirty="0" smtClean="0"/>
              <a:t>.</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
        <p:nvSpPr>
          <p:cNvPr id="5" name="TextBox 4"/>
          <p:cNvSpPr txBox="1"/>
          <p:nvPr/>
        </p:nvSpPr>
        <p:spPr>
          <a:xfrm>
            <a:off x="3417902" y="5797119"/>
            <a:ext cx="8407154" cy="369332"/>
          </a:xfrm>
          <a:prstGeom prst="rect">
            <a:avLst/>
          </a:prstGeom>
          <a:noFill/>
        </p:spPr>
        <p:txBody>
          <a:bodyPr wrap="square" rtlCol="0">
            <a:spAutoFit/>
          </a:bodyPr>
          <a:lstStyle/>
          <a:p>
            <a:r>
              <a:rPr lang="en-US" i="1" dirty="0" smtClean="0"/>
              <a:t>Note: this may change for the July 2016 count.</a:t>
            </a:r>
            <a:endParaRPr lang="en-US" i="1" dirty="0"/>
          </a:p>
        </p:txBody>
      </p:sp>
    </p:spTree>
    <p:extLst>
      <p:ext uri="{BB962C8B-B14F-4D97-AF65-F5344CB8AC3E}">
        <p14:creationId xmlns:p14="http://schemas.microsoft.com/office/powerpoint/2010/main" val="2899686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Geography Continued</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85000" lnSpcReduction="10000"/>
          </a:bodyPr>
          <a:lstStyle/>
          <a:p>
            <a:pPr>
              <a:lnSpc>
                <a:spcPct val="120000"/>
              </a:lnSpc>
            </a:pPr>
            <a:r>
              <a:rPr lang="en-US" dirty="0" smtClean="0"/>
              <a:t>The Balance of State 50,000+ square miles has been broken down into 21 local continua. </a:t>
            </a:r>
          </a:p>
          <a:p>
            <a:pPr>
              <a:lnSpc>
                <a:spcPct val="120000"/>
              </a:lnSpc>
            </a:pPr>
            <a:r>
              <a:rPr lang="en-US" dirty="0" smtClean="0"/>
              <a:t>Each local continua is responsible for their </a:t>
            </a:r>
            <a:r>
              <a:rPr lang="en-US" b="1" dirty="0" smtClean="0"/>
              <a:t>entire</a:t>
            </a:r>
            <a:r>
              <a:rPr lang="en-US" dirty="0" smtClean="0"/>
              <a:t> geographic footprint.</a:t>
            </a:r>
          </a:p>
          <a:p>
            <a:pPr>
              <a:lnSpc>
                <a:spcPct val="120000"/>
              </a:lnSpc>
            </a:pPr>
            <a:r>
              <a:rPr lang="en-US" u="sng" dirty="0"/>
              <a:t>For </a:t>
            </a:r>
            <a:r>
              <a:rPr lang="en-US" u="sng" dirty="0" smtClean="0"/>
              <a:t>January 2016, </a:t>
            </a:r>
            <a:r>
              <a:rPr lang="en-US" u="sng" dirty="0"/>
              <a:t>each PIT lead must extend their count to include areas not previously counted.</a:t>
            </a:r>
          </a:p>
          <a:p>
            <a:pPr lvl="1">
              <a:lnSpc>
                <a:spcPct val="120000"/>
              </a:lnSpc>
              <a:buFont typeface="Courier New" panose="02070309020205020404" pitchFamily="49" charset="0"/>
              <a:buChar char="o"/>
            </a:pPr>
            <a:r>
              <a:rPr lang="en-US" dirty="0" smtClean="0"/>
              <a:t>Ex:  if </a:t>
            </a:r>
            <a:r>
              <a:rPr lang="en-US" dirty="0"/>
              <a:t>your continua includes 3 counties and you have typically only covered one – you must identify and visit new potential locations in one or both of the other counties</a:t>
            </a:r>
            <a:r>
              <a:rPr lang="en-US" dirty="0" smtClean="0"/>
              <a:t>.</a:t>
            </a:r>
          </a:p>
          <a:p>
            <a:pPr lvl="1">
              <a:lnSpc>
                <a:spcPct val="120000"/>
              </a:lnSpc>
              <a:buFont typeface="Courier New" panose="02070309020205020404" pitchFamily="49" charset="0"/>
              <a:buChar char="o"/>
            </a:pPr>
            <a:r>
              <a:rPr lang="en-US" dirty="0" smtClean="0"/>
              <a:t>Ex:  if your continua includes one main city and an outlining rural area and you have typically only covered the city – you must conduct an unsheltered count that includes some part of the outlining rural area.</a:t>
            </a:r>
            <a:endParaRPr lang="en-US" dirty="0"/>
          </a:p>
          <a:p>
            <a:pPr>
              <a:lnSpc>
                <a:spcPct val="120000"/>
              </a:lnSpc>
            </a:pPr>
            <a:r>
              <a:rPr lang="en-US" dirty="0" smtClean="0"/>
              <a:t>The post count PIT survey will ask several questions regarding:</a:t>
            </a:r>
          </a:p>
          <a:p>
            <a:pPr lvl="1">
              <a:lnSpc>
                <a:spcPct val="120000"/>
              </a:lnSpc>
            </a:pPr>
            <a:r>
              <a:rPr lang="en-US" dirty="0" smtClean="0"/>
              <a:t>Where you went on the night of the PIT, </a:t>
            </a:r>
          </a:p>
          <a:p>
            <a:pPr lvl="1">
              <a:lnSpc>
                <a:spcPct val="120000"/>
              </a:lnSpc>
            </a:pPr>
            <a:r>
              <a:rPr lang="en-US" dirty="0" smtClean="0"/>
              <a:t>Where you obtained service-based count information, </a:t>
            </a:r>
          </a:p>
          <a:p>
            <a:pPr lvl="1">
              <a:lnSpc>
                <a:spcPct val="120000"/>
              </a:lnSpc>
            </a:pPr>
            <a:r>
              <a:rPr lang="en-US" dirty="0" smtClean="0"/>
              <a:t>What </a:t>
            </a:r>
            <a:r>
              <a:rPr lang="en-US" dirty="0"/>
              <a:t>specific areas you covered during the </a:t>
            </a:r>
            <a:r>
              <a:rPr lang="en-US" dirty="0" smtClean="0"/>
              <a:t>PIT, and</a:t>
            </a:r>
            <a:endParaRPr lang="en-US" dirty="0"/>
          </a:p>
          <a:p>
            <a:pPr lvl="1">
              <a:lnSpc>
                <a:spcPct val="120000"/>
              </a:lnSpc>
            </a:pPr>
            <a:r>
              <a:rPr lang="en-US" dirty="0" smtClean="0">
                <a:solidFill>
                  <a:srgbClr val="FF0000"/>
                </a:solidFill>
              </a:rPr>
              <a:t>What areas you want excluded from your territory and why</a:t>
            </a:r>
            <a:r>
              <a:rPr lang="en-US" dirty="0" smtClean="0"/>
              <a:t>. </a:t>
            </a: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3586121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Survey Tool</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For the January PIT count, the approved Survey Tools </a:t>
            </a:r>
            <a:r>
              <a:rPr lang="en-US" u="sng" dirty="0" smtClean="0"/>
              <a:t>are similar but NOT the same </a:t>
            </a:r>
            <a:r>
              <a:rPr lang="en-US" dirty="0" smtClean="0"/>
              <a:t>as the ones used in the July 2015 PIT count.  The revised Interview survey and the Observation form will be posted on the website &amp; emailed out to PIT leads. </a:t>
            </a:r>
          </a:p>
          <a:p>
            <a:pPr>
              <a:lnSpc>
                <a:spcPct val="120000"/>
              </a:lnSpc>
            </a:pPr>
            <a:r>
              <a:rPr lang="en-US" dirty="0" smtClean="0"/>
              <a:t>One of these survey tools </a:t>
            </a:r>
            <a:r>
              <a:rPr lang="en-US" b="1" u="sng" dirty="0" smtClean="0"/>
              <a:t>must</a:t>
            </a:r>
            <a:r>
              <a:rPr lang="en-US" dirty="0" smtClean="0"/>
              <a:t> be completed for all persons counted in the unsheltered count of the PIT. </a:t>
            </a:r>
          </a:p>
          <a:p>
            <a:pPr lvl="1">
              <a:lnSpc>
                <a:spcPct val="120000"/>
              </a:lnSpc>
            </a:pPr>
            <a:r>
              <a:rPr lang="en-US" dirty="0" smtClean="0"/>
              <a:t>This includes the overnight street/known location count and the service based count. </a:t>
            </a:r>
          </a:p>
          <a:p>
            <a:pPr lvl="1">
              <a:lnSpc>
                <a:spcPct val="120000"/>
              </a:lnSpc>
            </a:pPr>
            <a:r>
              <a:rPr lang="en-US" dirty="0" smtClean="0"/>
              <a:t>The </a:t>
            </a:r>
            <a:r>
              <a:rPr lang="en-US" dirty="0" smtClean="0">
                <a:solidFill>
                  <a:srgbClr val="FF0000"/>
                </a:solidFill>
              </a:rPr>
              <a:t>Observation tool </a:t>
            </a:r>
            <a:r>
              <a:rPr lang="en-US" dirty="0" smtClean="0"/>
              <a:t>should only be considered as a last resort during the overnight street/known location count.  It </a:t>
            </a:r>
            <a:r>
              <a:rPr lang="en-US" u="sng" dirty="0" smtClean="0"/>
              <a:t>cannot</a:t>
            </a:r>
            <a:r>
              <a:rPr lang="en-US" dirty="0" smtClean="0"/>
              <a:t> be used in the service based count.</a:t>
            </a:r>
          </a:p>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382741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VI-SPDAT &amp; F-VI-SPDAT</a:t>
            </a:r>
            <a:endParaRPr lang="en-US" b="1" dirty="0"/>
          </a:p>
        </p:txBody>
      </p:sp>
      <p:sp>
        <p:nvSpPr>
          <p:cNvPr id="3" name="Content Placeholder 2"/>
          <p:cNvSpPr>
            <a:spLocks noGrp="1"/>
          </p:cNvSpPr>
          <p:nvPr>
            <p:ph idx="1"/>
          </p:nvPr>
        </p:nvSpPr>
        <p:spPr>
          <a:xfrm>
            <a:off x="887768" y="2057400"/>
            <a:ext cx="10128104" cy="4038600"/>
          </a:xfrm>
        </p:spPr>
        <p:txBody>
          <a:bodyPr/>
          <a:lstStyle/>
          <a:p>
            <a:r>
              <a:rPr lang="en-US" dirty="0"/>
              <a:t>A continua can </a:t>
            </a:r>
            <a:r>
              <a:rPr lang="en-US" dirty="0" smtClean="0"/>
              <a:t>choose to administer the </a:t>
            </a:r>
            <a:r>
              <a:rPr lang="en-US" dirty="0"/>
              <a:t>VI-SPDAT and the </a:t>
            </a:r>
            <a:r>
              <a:rPr lang="en-US" dirty="0" smtClean="0"/>
              <a:t>F-VI-SPDAT in addition to the survey tool.</a:t>
            </a:r>
          </a:p>
          <a:p>
            <a:r>
              <a:rPr lang="en-US" dirty="0" smtClean="0"/>
              <a:t>It is NOT required for the PIT.</a:t>
            </a:r>
          </a:p>
          <a:p>
            <a:r>
              <a:rPr lang="en-US" dirty="0" smtClean="0"/>
              <a:t>However, to be added to the priority list for Coordinated Entry, a VI-SPDAT/F-VI-SPDAT is required to be administered. </a:t>
            </a:r>
          </a:p>
          <a:p>
            <a:pPr lvl="1"/>
            <a:r>
              <a:rPr lang="en-US" i="1" dirty="0" smtClean="0"/>
              <a:t>See Coordinated Entry policy &amp; prioritization for RRH, TH, and PSH programs.</a:t>
            </a:r>
            <a:endParaRPr lang="en-US" i="1" dirty="0"/>
          </a:p>
          <a:p>
            <a:endParaRPr lang="en-US" dirty="0"/>
          </a:p>
        </p:txBody>
      </p:sp>
    </p:spTree>
    <p:extLst>
      <p:ext uri="{BB962C8B-B14F-4D97-AF65-F5344CB8AC3E}">
        <p14:creationId xmlns:p14="http://schemas.microsoft.com/office/powerpoint/2010/main" val="17450500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Survey Tool</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85000" lnSpcReduction="20000"/>
          </a:bodyPr>
          <a:lstStyle/>
          <a:p>
            <a:pPr>
              <a:lnSpc>
                <a:spcPct val="120000"/>
              </a:lnSpc>
            </a:pPr>
            <a:r>
              <a:rPr lang="en-US" dirty="0" smtClean="0"/>
              <a:t>The Unsheltered PIT Count Survey – must be used for both the overnight street count/known location count AND the service-based post-PIT count.</a:t>
            </a:r>
          </a:p>
          <a:p>
            <a:pPr>
              <a:lnSpc>
                <a:spcPct val="120000"/>
              </a:lnSpc>
            </a:pPr>
            <a:r>
              <a:rPr lang="en-US" dirty="0" smtClean="0"/>
              <a:t>The survey is in WORD and has 5 parts:</a:t>
            </a:r>
          </a:p>
          <a:p>
            <a:pPr lvl="1">
              <a:lnSpc>
                <a:spcPct val="120000"/>
              </a:lnSpc>
            </a:pPr>
            <a:r>
              <a:rPr lang="en-US" dirty="0" smtClean="0"/>
              <a:t>Questions for the person administering the survey</a:t>
            </a:r>
          </a:p>
          <a:p>
            <a:pPr lvl="1">
              <a:lnSpc>
                <a:spcPct val="120000"/>
              </a:lnSpc>
            </a:pPr>
            <a:r>
              <a:rPr lang="en-US" dirty="0" smtClean="0"/>
              <a:t>Eligibility for the survey</a:t>
            </a:r>
          </a:p>
          <a:p>
            <a:pPr lvl="1">
              <a:lnSpc>
                <a:spcPct val="120000"/>
              </a:lnSpc>
            </a:pPr>
            <a:r>
              <a:rPr lang="en-US" dirty="0" smtClean="0"/>
              <a:t>Head of Household</a:t>
            </a:r>
          </a:p>
          <a:p>
            <a:pPr lvl="1">
              <a:lnSpc>
                <a:spcPct val="120000"/>
              </a:lnSpc>
            </a:pPr>
            <a:r>
              <a:rPr lang="en-US" dirty="0" smtClean="0"/>
              <a:t>Subpopulation for Head of Household</a:t>
            </a:r>
          </a:p>
          <a:p>
            <a:pPr lvl="1">
              <a:lnSpc>
                <a:spcPct val="120000"/>
              </a:lnSpc>
            </a:pPr>
            <a:r>
              <a:rPr lang="en-US" dirty="0" smtClean="0"/>
              <a:t>Household Type</a:t>
            </a:r>
          </a:p>
          <a:p>
            <a:pPr lvl="1">
              <a:lnSpc>
                <a:spcPct val="120000"/>
              </a:lnSpc>
            </a:pPr>
            <a:r>
              <a:rPr lang="en-US" dirty="0" smtClean="0"/>
              <a:t>Optional Questions</a:t>
            </a:r>
          </a:p>
          <a:p>
            <a:pPr>
              <a:lnSpc>
                <a:spcPct val="120000"/>
              </a:lnSpc>
            </a:pPr>
            <a:r>
              <a:rPr lang="en-US" dirty="0" smtClean="0"/>
              <a:t>If the survey should include additional adults and/or children, there are pages dedicated to those specific people. You can make additional copies as needed.  </a:t>
            </a:r>
          </a:p>
          <a:p>
            <a:pPr>
              <a:lnSpc>
                <a:spcPct val="120000"/>
              </a:lnSpc>
            </a:pPr>
            <a:r>
              <a:rPr lang="en-US" dirty="0" smtClean="0"/>
              <a:t>In addition, if the child is an unaccompanied youth under the age of 18, then there are specific information required.</a:t>
            </a:r>
            <a:endParaRPr lang="en-US" dirty="0"/>
          </a:p>
          <a:p>
            <a:pPr>
              <a:lnSpc>
                <a:spcPct val="120000"/>
              </a:lnSpc>
            </a:pPr>
            <a:endParaRPr lang="en-US" dirty="0" smtClean="0"/>
          </a:p>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810983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Survey Tool – Part 1</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Name of person doing the interviewing</a:t>
            </a:r>
          </a:p>
          <a:p>
            <a:pPr>
              <a:lnSpc>
                <a:spcPct val="120000"/>
              </a:lnSpc>
            </a:pPr>
            <a:r>
              <a:rPr lang="en-US" dirty="0" smtClean="0"/>
              <a:t>Name of local continua (i.e. Brown, NWISH, Southwest, </a:t>
            </a:r>
            <a:r>
              <a:rPr lang="en-US" dirty="0" err="1" smtClean="0"/>
              <a:t>etc</a:t>
            </a:r>
            <a:r>
              <a:rPr lang="en-US" dirty="0" smtClean="0"/>
              <a:t>)</a:t>
            </a:r>
          </a:p>
          <a:p>
            <a:pPr>
              <a:lnSpc>
                <a:spcPct val="120000"/>
              </a:lnSpc>
            </a:pPr>
            <a:r>
              <a:rPr lang="en-US" dirty="0" smtClean="0"/>
              <a:t>Circle the type of PIT participant – agency staff, partner agency staff, volunteer, or other</a:t>
            </a:r>
          </a:p>
          <a:p>
            <a:pPr>
              <a:lnSpc>
                <a:spcPct val="120000"/>
              </a:lnSpc>
            </a:pPr>
            <a:r>
              <a:rPr lang="en-US" dirty="0" smtClean="0"/>
              <a:t>For the unsheltered count, you have to indicate the city and specific location of the interview.</a:t>
            </a:r>
          </a:p>
          <a:p>
            <a:pPr>
              <a:lnSpc>
                <a:spcPct val="120000"/>
              </a:lnSpc>
            </a:pPr>
            <a:r>
              <a:rPr lang="en-US" dirty="0" smtClean="0"/>
              <a:t>For the service based count, you have to indicate the agency conducting the survey.</a:t>
            </a:r>
          </a:p>
          <a:p>
            <a:pPr>
              <a:lnSpc>
                <a:spcPct val="120000"/>
              </a:lnSpc>
            </a:pPr>
            <a:endParaRPr lang="en-US" dirty="0" smtClean="0"/>
          </a:p>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290919885"/>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docProps/app.xml><?xml version="1.0" encoding="utf-8"?>
<Properties xmlns="http://schemas.openxmlformats.org/officeDocument/2006/extended-properties" xmlns:vt="http://schemas.openxmlformats.org/officeDocument/2006/docPropsVTypes">
  <Template>TM03457444[[fn=Basis]]</Template>
  <TotalTime>7068</TotalTime>
  <Words>3327</Words>
  <Application>Microsoft Office PowerPoint</Application>
  <PresentationFormat>Widescreen</PresentationFormat>
  <Paragraphs>434</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Corbel</vt:lpstr>
      <vt:lpstr>Courier New</vt:lpstr>
      <vt:lpstr>Wingdings</vt:lpstr>
      <vt:lpstr>Basis</vt:lpstr>
      <vt:lpstr>Balance of State Point in Time Training #2</vt:lpstr>
      <vt:lpstr>Agenda</vt:lpstr>
      <vt:lpstr>What is the PIT?</vt:lpstr>
      <vt:lpstr>Night of the Count</vt:lpstr>
      <vt:lpstr>Geography Continued</vt:lpstr>
      <vt:lpstr>Survey Tool</vt:lpstr>
      <vt:lpstr>VI-SPDAT &amp; F-VI-SPDAT</vt:lpstr>
      <vt:lpstr>Survey Tool</vt:lpstr>
      <vt:lpstr>Survey Tool – Part 1</vt:lpstr>
      <vt:lpstr>Survey Tool – Part 2</vt:lpstr>
      <vt:lpstr>Survey Tool – Part 3</vt:lpstr>
      <vt:lpstr>Survey Tool – Part 4</vt:lpstr>
      <vt:lpstr>Survey Tool – Part 4 continued</vt:lpstr>
      <vt:lpstr>Survey Tool – Part 5</vt:lpstr>
      <vt:lpstr>Survey Tool – Additional household members</vt:lpstr>
      <vt:lpstr>Observation Only Form</vt:lpstr>
      <vt:lpstr>Service Based Counts</vt:lpstr>
      <vt:lpstr>Service Based Counts</vt:lpstr>
      <vt:lpstr>How to Organize a Service Based Count?</vt:lpstr>
      <vt:lpstr>Service Based Counts</vt:lpstr>
      <vt:lpstr>Data Collection – Sheltered Count</vt:lpstr>
      <vt:lpstr>Data Collection – Housing Inventory Chart</vt:lpstr>
      <vt:lpstr>PowerPoint Presentation</vt:lpstr>
      <vt:lpstr>Data Collection – Unsheltered Count</vt:lpstr>
      <vt:lpstr>Data Collection – Deduplication Chart</vt:lpstr>
      <vt:lpstr>Data Collection – Other</vt:lpstr>
      <vt:lpstr>Deduplication Chart - Example</vt:lpstr>
      <vt:lpstr>Google Tool</vt:lpstr>
      <vt:lpstr>Resources &amp; Documents for the Count</vt:lpstr>
      <vt:lpstr>Google Drive Documents for the Count</vt:lpstr>
      <vt:lpstr>Deadlines for the PIT</vt:lpstr>
      <vt:lpstr>Deadlines for the PIT (part 2)</vt:lpstr>
      <vt:lpstr>PIT Lead Responsibilities</vt:lpstr>
      <vt:lpstr>Other Responsible Parties</vt:lpstr>
      <vt:lpstr>Point-in-Time Training: Non WISP Data Collection</vt:lpstr>
      <vt:lpstr>Chronic Homeless Definition Training</vt:lpstr>
      <vt:lpstr>Point-in-Time Training #3</vt:lpstr>
      <vt:lpstr>Questions?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Balance of State PIT Lead Training #1</dc:title>
  <dc:creator>Carrie Poser</dc:creator>
  <cp:lastModifiedBy>Carrie Poser</cp:lastModifiedBy>
  <cp:revision>146</cp:revision>
  <dcterms:created xsi:type="dcterms:W3CDTF">2015-06-24T18:00:19Z</dcterms:created>
  <dcterms:modified xsi:type="dcterms:W3CDTF">2016-01-08T18:37:54Z</dcterms:modified>
</cp:coreProperties>
</file>