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20"/>
  </p:notesMasterIdLst>
  <p:handoutMasterIdLst>
    <p:handoutMasterId r:id="rId21"/>
  </p:handoutMasterIdLst>
  <p:sldIdLst>
    <p:sldId id="256" r:id="rId3"/>
    <p:sldId id="509" r:id="rId4"/>
    <p:sldId id="514" r:id="rId5"/>
    <p:sldId id="515" r:id="rId6"/>
    <p:sldId id="519" r:id="rId7"/>
    <p:sldId id="520" r:id="rId8"/>
    <p:sldId id="521" r:id="rId9"/>
    <p:sldId id="522" r:id="rId10"/>
    <p:sldId id="516" r:id="rId11"/>
    <p:sldId id="524" r:id="rId12"/>
    <p:sldId id="523" r:id="rId13"/>
    <p:sldId id="525" r:id="rId14"/>
    <p:sldId id="517" r:id="rId15"/>
    <p:sldId id="510" r:id="rId16"/>
    <p:sldId id="511" r:id="rId17"/>
    <p:sldId id="512" r:id="rId18"/>
    <p:sldId id="51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15" d="100"/>
          <a:sy n="115" d="100"/>
        </p:scale>
        <p:origin x="576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8/6/2019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8/6/2019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wiboscoc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wiboscoc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CoC Competition FY19 Overview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dirty="0" smtClean="0"/>
              <a:t>August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CoC System Performance </a:t>
            </a:r>
            <a:r>
              <a:rPr lang="en-US" dirty="0" smtClean="0">
                <a:solidFill>
                  <a:srgbClr val="FF0000"/>
                </a:solidFill>
              </a:rPr>
              <a:t>(31 points total)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10 points </a:t>
            </a:r>
            <a:r>
              <a:rPr lang="en-US" dirty="0" smtClean="0"/>
              <a:t>– decrease by at least 5% the number of sheltered (2 pts), unsheltered (5 pts), and total (3 pts) (PIT)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571500" lvl="1" indent="-342900"/>
            <a:r>
              <a:rPr lang="en-US" dirty="0">
                <a:solidFill>
                  <a:srgbClr val="FF0000"/>
                </a:solidFill>
              </a:rPr>
              <a:t>1 point </a:t>
            </a:r>
            <a:r>
              <a:rPr lang="en-US" dirty="0"/>
              <a:t>– First Time Homeless - “reduction”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743164"/>
              </p:ext>
            </p:extLst>
          </p:nvPr>
        </p:nvGraphicFramePr>
        <p:xfrm>
          <a:off x="1286584" y="2522495"/>
          <a:ext cx="5786783" cy="14833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0"/>
                <a:gridCol w="1223618"/>
                <a:gridCol w="1384852"/>
                <a:gridCol w="114631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 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 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Sheltered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Unsheltered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-25.98%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-8.64%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979" y="4740514"/>
            <a:ext cx="5809992" cy="1243692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7273797" y="2964203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7275785" y="3340832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7275785" y="3694797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7313212" y="5225200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7321826" y="5579165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7" y="324745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040297"/>
            <a:ext cx="11155680" cy="5415368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CoC System Performance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6 points </a:t>
            </a:r>
            <a:r>
              <a:rPr lang="en-US" dirty="0" smtClean="0"/>
              <a:t>– Length of Time Homeless </a:t>
            </a:r>
            <a:r>
              <a:rPr lang="en-US" dirty="0"/>
              <a:t>- decrease by at least 5% </a:t>
            </a:r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endParaRPr lang="en-US" dirty="0"/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4 points </a:t>
            </a:r>
            <a:r>
              <a:rPr lang="en-US" dirty="0" smtClean="0"/>
              <a:t>– Exits to PH </a:t>
            </a:r>
            <a:r>
              <a:rPr lang="en-US" dirty="0"/>
              <a:t>- </a:t>
            </a:r>
            <a:r>
              <a:rPr lang="en-US" dirty="0" smtClean="0"/>
              <a:t>increase </a:t>
            </a:r>
            <a:r>
              <a:rPr lang="en-US" dirty="0"/>
              <a:t>by at least 5% </a:t>
            </a:r>
            <a:r>
              <a:rPr lang="en-US" dirty="0" smtClean="0"/>
              <a:t>(ES, SH, TH, RRH and PSH)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571500" lvl="1" indent="-342900"/>
            <a:endParaRPr lang="en-US" dirty="0" smtClean="0">
              <a:solidFill>
                <a:srgbClr val="FF0000"/>
              </a:solidFill>
            </a:endParaRP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4 points </a:t>
            </a:r>
            <a:r>
              <a:rPr lang="en-US" dirty="0" smtClean="0"/>
              <a:t>– Returns to Homelessness </a:t>
            </a:r>
            <a:r>
              <a:rPr lang="en-US" dirty="0"/>
              <a:t>- decrease by at least 5% </a:t>
            </a:r>
            <a:r>
              <a:rPr lang="en-US" dirty="0" smtClean="0"/>
              <a:t>over a 6-12 month period </a:t>
            </a: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914070"/>
              </p:ext>
            </p:extLst>
          </p:nvPr>
        </p:nvGraphicFramePr>
        <p:xfrm>
          <a:off x="408608" y="1786383"/>
          <a:ext cx="5236817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56926"/>
                <a:gridCol w="1106275"/>
                <a:gridCol w="937635"/>
                <a:gridCol w="1014956"/>
                <a:gridCol w="92102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ES,</a:t>
                      </a:r>
                      <a:r>
                        <a:rPr lang="en-US" baseline="0" dirty="0" smtClean="0"/>
                        <a:t> 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+6.25%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ES, SH, 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-5.75%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37613"/>
              </p:ext>
            </p:extLst>
          </p:nvPr>
        </p:nvGraphicFramePr>
        <p:xfrm>
          <a:off x="5984771" y="1786383"/>
          <a:ext cx="5756125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5934"/>
                <a:gridCol w="957367"/>
                <a:gridCol w="1139056"/>
                <a:gridCol w="932987"/>
                <a:gridCol w="9607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3.17</a:t>
                      </a:r>
                      <a:r>
                        <a:rPr lang="en-US" baseline="0" dirty="0" smtClean="0"/>
                        <a:t> 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ES,</a:t>
                      </a:r>
                      <a:r>
                        <a:rPr lang="en-US" baseline="0" dirty="0" smtClean="0"/>
                        <a:t> SH, 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ES, SH, TH, 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+7.57%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85205"/>
              </p:ext>
            </p:extLst>
          </p:nvPr>
        </p:nvGraphicFramePr>
        <p:xfrm>
          <a:off x="1216991" y="3487570"/>
          <a:ext cx="5316331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44870"/>
                <a:gridCol w="1139687"/>
                <a:gridCol w="1338470"/>
                <a:gridCol w="109330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ES, SH, TH, RRH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562456"/>
              </p:ext>
            </p:extLst>
          </p:nvPr>
        </p:nvGraphicFramePr>
        <p:xfrm>
          <a:off x="1216991" y="5343145"/>
          <a:ext cx="6714435" cy="74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0"/>
                <a:gridCol w="1528418"/>
                <a:gridCol w="1590261"/>
                <a:gridCol w="1563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Returns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6-12 mo.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330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315 (5%)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-4.55%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&quot;No&quot; Symbol 11"/>
          <p:cNvSpPr/>
          <p:nvPr/>
        </p:nvSpPr>
        <p:spPr>
          <a:xfrm>
            <a:off x="5645425" y="2205483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&quot;No&quot; Symbol 12"/>
          <p:cNvSpPr/>
          <p:nvPr/>
        </p:nvSpPr>
        <p:spPr>
          <a:xfrm>
            <a:off x="11775441" y="2205483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&quot;No&quot; Symbol 13"/>
          <p:cNvSpPr/>
          <p:nvPr/>
        </p:nvSpPr>
        <p:spPr>
          <a:xfrm>
            <a:off x="11778090" y="2563292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&quot;No&quot; Symbol 14"/>
          <p:cNvSpPr/>
          <p:nvPr/>
        </p:nvSpPr>
        <p:spPr>
          <a:xfrm>
            <a:off x="6709930" y="3906670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&quot;No&quot; Symbol 15"/>
          <p:cNvSpPr/>
          <p:nvPr/>
        </p:nvSpPr>
        <p:spPr>
          <a:xfrm>
            <a:off x="6709930" y="4262702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&quot;No&quot; Symbol 16"/>
          <p:cNvSpPr/>
          <p:nvPr/>
        </p:nvSpPr>
        <p:spPr>
          <a:xfrm>
            <a:off x="8098759" y="5735136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Plus 17"/>
          <p:cNvSpPr/>
          <p:nvPr/>
        </p:nvSpPr>
        <p:spPr>
          <a:xfrm>
            <a:off x="5645425" y="2577010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947" y="324745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040297"/>
            <a:ext cx="11155680" cy="5415368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CoC System Performance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3 points </a:t>
            </a:r>
            <a:r>
              <a:rPr lang="en-US" dirty="0" smtClean="0"/>
              <a:t>– Increase income</a:t>
            </a:r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571500" lvl="1" indent="-342900"/>
            <a:endParaRPr lang="en-US" dirty="0"/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3 points </a:t>
            </a:r>
            <a:r>
              <a:rPr lang="en-US" dirty="0" smtClean="0"/>
              <a:t>– Increase non-employment cash income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marL="571500" lvl="1" indent="-342900"/>
            <a:endParaRPr lang="en-US" dirty="0" smtClean="0">
              <a:solidFill>
                <a:srgbClr val="FF0000"/>
              </a:solidFill>
            </a:endParaRPr>
          </a:p>
          <a:p>
            <a:pPr marL="228600" lvl="1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63958"/>
              </p:ext>
            </p:extLst>
          </p:nvPr>
        </p:nvGraphicFramePr>
        <p:xfrm>
          <a:off x="5391425" y="1123774"/>
          <a:ext cx="4315792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56926"/>
                <a:gridCol w="1106275"/>
                <a:gridCol w="937635"/>
                <a:gridCol w="10149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Increased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231667"/>
              </p:ext>
            </p:extLst>
          </p:nvPr>
        </p:nvGraphicFramePr>
        <p:xfrm>
          <a:off x="5391425" y="3233459"/>
          <a:ext cx="4514576" cy="1112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21410"/>
                <a:gridCol w="1093304"/>
                <a:gridCol w="1080052"/>
                <a:gridCol w="111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599" y="1934817"/>
            <a:ext cx="293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CoC-funded projects only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71599" y="3041250"/>
            <a:ext cx="293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CoC-funded projects only</a:t>
            </a:r>
            <a:endParaRPr lang="en-US" i="1" dirty="0"/>
          </a:p>
        </p:txBody>
      </p:sp>
      <p:sp>
        <p:nvSpPr>
          <p:cNvPr id="13" name="&quot;No&quot; Symbol 12"/>
          <p:cNvSpPr/>
          <p:nvPr/>
        </p:nvSpPr>
        <p:spPr>
          <a:xfrm>
            <a:off x="9906001" y="1862558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10043161" y="4065387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10043161" y="3689203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lus 16"/>
          <p:cNvSpPr/>
          <p:nvPr/>
        </p:nvSpPr>
        <p:spPr>
          <a:xfrm>
            <a:off x="9906001" y="1529810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16" y="302505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080053"/>
            <a:ext cx="11155680" cy="5375612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Performance &amp; Strategic Planning Objectives (</a:t>
            </a:r>
            <a:r>
              <a:rPr lang="en-US" dirty="0" smtClean="0">
                <a:solidFill>
                  <a:srgbClr val="FF0000"/>
                </a:solidFill>
              </a:rPr>
              <a:t>24 points)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10 points </a:t>
            </a:r>
            <a:r>
              <a:rPr lang="en-US" dirty="0" smtClean="0"/>
              <a:t>= Reduce Chronic Homelessness – decrease by 5% total number &amp; # of unsheltered 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4 points </a:t>
            </a:r>
            <a:r>
              <a:rPr lang="en-US" dirty="0" smtClean="0"/>
              <a:t>= Reduce Family Homelessness – decrease by 5% total number households with children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7 points </a:t>
            </a:r>
            <a:r>
              <a:rPr lang="en-US" dirty="0" smtClean="0"/>
              <a:t>= Reduce Veteran Homelessness – decrease by 5% number of veterans </a:t>
            </a:r>
          </a:p>
          <a:p>
            <a:pPr marL="571500" lvl="1" indent="-342900"/>
            <a:r>
              <a:rPr lang="en-US" dirty="0" smtClean="0">
                <a:solidFill>
                  <a:srgbClr val="FF0000"/>
                </a:solidFill>
              </a:rPr>
              <a:t>3 points </a:t>
            </a:r>
            <a:r>
              <a:rPr lang="en-US" dirty="0" smtClean="0"/>
              <a:t>= Reduce Veteran Homelessness – decrease by 5% number of unsheltered veterans 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342900" indent="-342900"/>
            <a:endParaRPr lang="en-US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>
                <a:solidFill>
                  <a:srgbClr val="FF0000"/>
                </a:solidFill>
              </a:rPr>
              <a:t>points </a:t>
            </a:r>
            <a:r>
              <a:rPr lang="en-US" dirty="0"/>
              <a:t>= Increase number of RRH beds available for all households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21849"/>
              </p:ext>
            </p:extLst>
          </p:nvPr>
        </p:nvGraphicFramePr>
        <p:xfrm>
          <a:off x="1132200" y="2797234"/>
          <a:ext cx="5676602" cy="22250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69654"/>
                <a:gridCol w="1093304"/>
                <a:gridCol w="1113183"/>
                <a:gridCol w="110046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 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 PIT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Unsheltered 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+58.33%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HH w/kids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-13.15%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+18.18%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Unsheltered 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+225%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6945962" y="3264831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&quot;No&quot; Symbol 7"/>
          <p:cNvSpPr/>
          <p:nvPr/>
        </p:nvSpPr>
        <p:spPr>
          <a:xfrm>
            <a:off x="6945962" y="3621394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6966005" y="4349338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&quot;No&quot; Symbol 9"/>
          <p:cNvSpPr/>
          <p:nvPr/>
        </p:nvSpPr>
        <p:spPr>
          <a:xfrm>
            <a:off x="6966005" y="4721787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lus 10"/>
          <p:cNvSpPr/>
          <p:nvPr/>
        </p:nvSpPr>
        <p:spPr>
          <a:xfrm>
            <a:off x="6945962" y="3993843"/>
            <a:ext cx="274320" cy="274320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66939"/>
              </p:ext>
            </p:extLst>
          </p:nvPr>
        </p:nvGraphicFramePr>
        <p:xfrm>
          <a:off x="1084470" y="5783743"/>
          <a:ext cx="5607878" cy="741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0"/>
                <a:gridCol w="1137478"/>
                <a:gridCol w="1126435"/>
                <a:gridCol w="131196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 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 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Beds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&quot;No&quot; Symbol 12"/>
          <p:cNvSpPr/>
          <p:nvPr/>
        </p:nvSpPr>
        <p:spPr>
          <a:xfrm>
            <a:off x="6937348" y="6174419"/>
            <a:ext cx="274320" cy="2743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5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DV Bonus Projects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SSO-CE DV – estimated $325,000</a:t>
            </a:r>
          </a:p>
          <a:p>
            <a:pPr marL="571500" lvl="1" indent="-342900"/>
            <a:r>
              <a:rPr lang="en-US" dirty="0" smtClean="0"/>
              <a:t>Partnership with End Domestic Abuse WI – assessment, training, strategic planning with local coalitions to enhance coordinated entry access and services for survivors of DV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342900" indent="-342900"/>
            <a:r>
              <a:rPr lang="en-US" dirty="0" smtClean="0"/>
              <a:t>RRH Expansion - total </a:t>
            </a:r>
            <a:r>
              <a:rPr lang="en-US" dirty="0"/>
              <a:t>available </a:t>
            </a:r>
            <a:r>
              <a:rPr lang="en-US" dirty="0" smtClean="0"/>
              <a:t>= $647,277</a:t>
            </a:r>
          </a:p>
          <a:p>
            <a:pPr marL="845820" lvl="2" indent="-342900"/>
            <a:r>
              <a:rPr lang="en-US" dirty="0" smtClean="0"/>
              <a:t>5% admin – max amount to sub-recipients as a whole ($32,363.50)</a:t>
            </a:r>
          </a:p>
          <a:p>
            <a:pPr marL="845820" lvl="2" indent="-342900"/>
            <a:r>
              <a:rPr lang="en-US" dirty="0" smtClean="0"/>
              <a:t>$582,550 in non=admin services available (rental assistance, supportive services)</a:t>
            </a:r>
            <a:endParaRPr lang="en-US" dirty="0"/>
          </a:p>
          <a:p>
            <a:pPr marL="571500" lvl="1" indent="-342900"/>
            <a:r>
              <a:rPr lang="en-US" dirty="0"/>
              <a:t>No requirement that agency has received CoC funded in the past</a:t>
            </a:r>
          </a:p>
          <a:p>
            <a:pPr marL="571500" lvl="1" indent="-342900"/>
            <a:r>
              <a:rPr lang="en-US" dirty="0" smtClean="0"/>
              <a:t>Expansion of current RRH grant – new projects or expand current one</a:t>
            </a:r>
            <a:endParaRPr lang="en-US" dirty="0"/>
          </a:p>
          <a:p>
            <a:pPr marL="571500" lvl="1" indent="-342900"/>
            <a:r>
              <a:rPr lang="en-US" dirty="0"/>
              <a:t>Must you use data to demonstrate need – e.g. PIT and coordinated entry </a:t>
            </a:r>
            <a:endParaRPr lang="en-US" dirty="0" smtClean="0"/>
          </a:p>
          <a:p>
            <a:pPr marL="571500" lvl="1" indent="-342900"/>
            <a:r>
              <a:rPr lang="en-US" dirty="0" smtClean="0"/>
              <a:t>Quality of Project Application is now 50 of 100 points when HUD reviews – based on past performance of the applicant in serving survivors and their ability to house and meet safety outcomes</a:t>
            </a:r>
            <a:endParaRPr lang="en-US" dirty="0"/>
          </a:p>
          <a:p>
            <a:pPr marL="571500" lvl="1" indent="-342900"/>
            <a:r>
              <a:rPr lang="en-US" dirty="0"/>
              <a:t>Deadline is Friday, August 23</a:t>
            </a:r>
            <a:r>
              <a:rPr lang="en-US" baseline="30000" dirty="0"/>
              <a:t>rd</a:t>
            </a:r>
            <a:r>
              <a:rPr lang="en-US" dirty="0"/>
              <a:t> to </a:t>
            </a:r>
            <a:r>
              <a:rPr lang="en-US" dirty="0">
                <a:hlinkClick r:id="rId2"/>
              </a:rPr>
              <a:t>wiboscoc@gmail.com</a:t>
            </a:r>
            <a:r>
              <a:rPr lang="en-US" dirty="0"/>
              <a:t> 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8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New Project Applications 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Total available in BONUS funds =  $503,516</a:t>
            </a:r>
          </a:p>
          <a:p>
            <a:pPr marL="342900" indent="-342900"/>
            <a:r>
              <a:rPr lang="en-US" dirty="0" smtClean="0"/>
              <a:t>No requirement that agency has received CoC funded in the past</a:t>
            </a:r>
          </a:p>
          <a:p>
            <a:pPr marL="342900" indent="-342900"/>
            <a:r>
              <a:rPr lang="en-US" dirty="0" smtClean="0"/>
              <a:t>Eligible project types:  PSH, PSH Expansion, RRH, RRH Expansion</a:t>
            </a:r>
            <a:endParaRPr lang="en-US" dirty="0" smtClean="0"/>
          </a:p>
          <a:p>
            <a:pPr marL="342900" indent="-342900"/>
            <a:r>
              <a:rPr lang="en-US" dirty="0" smtClean="0"/>
              <a:t>Must you use data to demonstrate need – </a:t>
            </a:r>
            <a:r>
              <a:rPr lang="en-US" dirty="0" smtClean="0"/>
              <a:t>e.g. PIT and coordinated entry </a:t>
            </a:r>
          </a:p>
          <a:p>
            <a:pPr marL="342900" indent="-342900"/>
            <a:r>
              <a:rPr lang="en-US" dirty="0" smtClean="0"/>
              <a:t>Deadline is Friday, August 23</a:t>
            </a:r>
            <a:r>
              <a:rPr lang="en-US" baseline="30000" dirty="0" smtClean="0"/>
              <a:t>rd</a:t>
            </a:r>
            <a:r>
              <a:rPr lang="en-US" dirty="0" smtClean="0"/>
              <a:t> to </a:t>
            </a:r>
            <a:r>
              <a:rPr lang="en-US" dirty="0" smtClean="0">
                <a:hlinkClick r:id="rId2"/>
              </a:rPr>
              <a:t>wiboscoc@gmail.com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4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Renewal Applications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Do not wait to submit!</a:t>
            </a:r>
            <a:endParaRPr lang="en-US" dirty="0" smtClean="0"/>
          </a:p>
          <a:p>
            <a:pPr marL="342900" indent="-342900"/>
            <a:r>
              <a:rPr lang="en-US" dirty="0" smtClean="0"/>
              <a:t>Must update Project Applicant Profile (including HUD-2880) before starting the project application</a:t>
            </a:r>
          </a:p>
          <a:p>
            <a:pPr marL="342900" indent="-342900"/>
            <a:r>
              <a:rPr lang="en-US" dirty="0" smtClean="0"/>
              <a:t>Must answer 4 questions in Recipient Performance</a:t>
            </a:r>
          </a:p>
          <a:p>
            <a:pPr marL="571500" lvl="1" indent="-342900"/>
            <a:r>
              <a:rPr lang="en-US" dirty="0" smtClean="0"/>
              <a:t>APR submitted on time</a:t>
            </a:r>
          </a:p>
          <a:p>
            <a:pPr marL="571500" lvl="1" indent="-342900"/>
            <a:r>
              <a:rPr lang="en-US" dirty="0" smtClean="0"/>
              <a:t>Unresolved HUD monitoring for any previous grant term related to the renewal</a:t>
            </a:r>
          </a:p>
          <a:p>
            <a:pPr marL="571500" lvl="1" indent="-342900"/>
            <a:r>
              <a:rPr lang="en-US" dirty="0" smtClean="0"/>
              <a:t>Maintain consistent drawdowns (at least quarterly)</a:t>
            </a:r>
          </a:p>
          <a:p>
            <a:pPr marL="571500" lvl="1" indent="-342900"/>
            <a:r>
              <a:rPr lang="en-US" dirty="0" smtClean="0"/>
              <a:t>Funds recaptured (not all awarded funds were expended)</a:t>
            </a:r>
          </a:p>
          <a:p>
            <a:pPr marL="342900" indent="-342900"/>
            <a:r>
              <a:rPr lang="en-US" dirty="0" smtClean="0"/>
              <a:t>Must update match information, dates (7/10/19 – 8/31/19), and sources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1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b="1" u="sng" dirty="0" smtClean="0"/>
          </a:p>
          <a:p>
            <a:pPr marL="0" indent="0" algn="ctr">
              <a:buNone/>
            </a:pPr>
            <a:endParaRPr lang="en-US" sz="5000" b="1" u="sng" dirty="0"/>
          </a:p>
          <a:p>
            <a:pPr marL="0" indent="0" algn="ctr">
              <a:buNone/>
            </a:pPr>
            <a:r>
              <a:rPr lang="en-US" sz="5000" b="1" u="sng" dirty="0" smtClean="0"/>
              <a:t>Questions</a:t>
            </a:r>
            <a:r>
              <a:rPr lang="en-US" sz="5000" b="1" u="sng" dirty="0"/>
              <a:t>?</a:t>
            </a:r>
            <a:endParaRPr lang="en-US" sz="5000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0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Overview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Collaborative Application – What’s New? </a:t>
            </a:r>
            <a:endParaRPr lang="en-US" dirty="0" smtClean="0"/>
          </a:p>
          <a:p>
            <a:pPr marL="342900" indent="-342900"/>
            <a:r>
              <a:rPr lang="en-US" dirty="0" smtClean="0"/>
              <a:t>DV Bonus Projects </a:t>
            </a:r>
            <a:endParaRPr lang="en-US" dirty="0" smtClean="0"/>
          </a:p>
          <a:p>
            <a:pPr marL="342900" indent="-342900"/>
            <a:r>
              <a:rPr lang="en-US" dirty="0" smtClean="0"/>
              <a:t>New Project Applications</a:t>
            </a:r>
          </a:p>
          <a:p>
            <a:pPr marL="342900" indent="-342900"/>
            <a:r>
              <a:rPr lang="en-US" dirty="0" smtClean="0"/>
              <a:t>Renewals</a:t>
            </a:r>
          </a:p>
          <a:p>
            <a:pPr marL="342900" indent="-342900"/>
            <a:r>
              <a:rPr lang="en-US" dirty="0" smtClean="0"/>
              <a:t>Questions?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Request for Information due August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342900" indent="-342900"/>
            <a:r>
              <a:rPr lang="en-US" dirty="0" smtClean="0"/>
              <a:t>Not exactly the same as previous years</a:t>
            </a:r>
          </a:p>
          <a:p>
            <a:pPr marL="342900" indent="-342900"/>
            <a:r>
              <a:rPr lang="en-US" dirty="0" smtClean="0"/>
              <a:t>Coalition responses</a:t>
            </a:r>
          </a:p>
          <a:p>
            <a:pPr marL="571500" lvl="1" indent="-342900"/>
            <a:r>
              <a:rPr lang="en-US" dirty="0" smtClean="0"/>
              <a:t>Specific questions call for “CoC-funded only”</a:t>
            </a:r>
            <a:endParaRPr lang="en-US" dirty="0" smtClean="0"/>
          </a:p>
          <a:p>
            <a:pPr marL="342900" indent="-342900"/>
            <a:r>
              <a:rPr lang="en-US" dirty="0" smtClean="0"/>
              <a:t>Answer all questions asked</a:t>
            </a:r>
          </a:p>
          <a:p>
            <a:pPr marL="571500" lvl="1" indent="-342900"/>
            <a:r>
              <a:rPr lang="en-US" dirty="0" smtClean="0"/>
              <a:t>How = process</a:t>
            </a:r>
          </a:p>
          <a:p>
            <a:pPr marL="571500" lvl="1" indent="-342900"/>
            <a:r>
              <a:rPr lang="en-US" dirty="0" smtClean="0"/>
              <a:t>Describe = details</a:t>
            </a:r>
          </a:p>
          <a:p>
            <a:pPr marL="342900" indent="-342900"/>
            <a:r>
              <a:rPr lang="en-US" dirty="0" smtClean="0"/>
              <a:t>Do not restate question</a:t>
            </a:r>
          </a:p>
          <a:p>
            <a:pPr marL="342900" indent="-342900"/>
            <a:r>
              <a:rPr lang="en-US" dirty="0" smtClean="0"/>
              <a:t>Does not have to be in paragraph form, bullet points and lists work too</a:t>
            </a:r>
          </a:p>
          <a:p>
            <a:pPr marL="342900" indent="-342900"/>
            <a:r>
              <a:rPr lang="en-US" dirty="0" smtClean="0"/>
              <a:t>No fluff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3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 smtClean="0"/>
              <a:t>Let’s Review Packet – questions?</a:t>
            </a:r>
          </a:p>
          <a:p>
            <a:pPr marL="342900" indent="-342900"/>
            <a:r>
              <a:rPr lang="en-US" b="1" dirty="0" smtClean="0"/>
              <a:t>CoC Engagement</a:t>
            </a:r>
          </a:p>
          <a:p>
            <a:pPr marL="571500" lvl="1" indent="-342900"/>
            <a:r>
              <a:rPr lang="en-US" dirty="0" smtClean="0"/>
              <a:t>Emphasis on ensuring effective communication with people with disabilities </a:t>
            </a:r>
          </a:p>
          <a:p>
            <a:pPr marL="571500" lvl="1" indent="-342900"/>
            <a:r>
              <a:rPr lang="en-US" dirty="0" smtClean="0"/>
              <a:t>Coalition engagement with people with lived experience</a:t>
            </a:r>
          </a:p>
          <a:p>
            <a:pPr marL="342900" indent="-342900"/>
            <a:r>
              <a:rPr lang="en-US" b="1" dirty="0" smtClean="0"/>
              <a:t>CoC Coordination</a:t>
            </a:r>
          </a:p>
          <a:p>
            <a:pPr marL="342900" indent="-342900"/>
            <a:r>
              <a:rPr lang="en-US" b="1" dirty="0" smtClean="0"/>
              <a:t>Addressing Safety Needs</a:t>
            </a:r>
          </a:p>
          <a:p>
            <a:pPr marL="571500" lvl="1" indent="-342900"/>
            <a:r>
              <a:rPr lang="en-US" dirty="0" smtClean="0"/>
              <a:t>Emergency Transfer Plan</a:t>
            </a:r>
          </a:p>
          <a:p>
            <a:pPr marL="571500" lvl="1" indent="-342900"/>
            <a:r>
              <a:rPr lang="en-US" dirty="0" smtClean="0"/>
              <a:t>Client choice, safety, confidentiality, trauma informed, victim centered services</a:t>
            </a:r>
          </a:p>
          <a:p>
            <a:pPr marL="571500" lvl="1" indent="-342900"/>
            <a:r>
              <a:rPr lang="en-US" dirty="0" smtClean="0"/>
              <a:t>Combine CoC, ESG, DOJ, and HHS funded projects in answers</a:t>
            </a:r>
          </a:p>
          <a:p>
            <a:pPr marL="342900" indent="-342900"/>
            <a:r>
              <a:rPr lang="en-US" b="1" dirty="0" smtClean="0"/>
              <a:t>Training – serving DV Survivors</a:t>
            </a:r>
          </a:p>
          <a:p>
            <a:pPr marL="571500" lvl="1" indent="-342900"/>
            <a:r>
              <a:rPr lang="en-US" dirty="0" smtClean="0"/>
              <a:t>List – who, what, where, when, etc. </a:t>
            </a:r>
            <a:endParaRPr lang="en-US" dirty="0" smtClean="0"/>
          </a:p>
          <a:p>
            <a:pPr marL="342900" indent="-342900"/>
            <a:r>
              <a:rPr lang="en-US" b="1" dirty="0" smtClean="0"/>
              <a:t>DV – Community Need Data</a:t>
            </a:r>
          </a:p>
          <a:p>
            <a:pPr marL="571500" lvl="1" indent="-342900"/>
            <a:r>
              <a:rPr lang="en-US" dirty="0" smtClean="0"/>
              <a:t>How do you know what the need is in the community?  Must include source. </a:t>
            </a:r>
          </a:p>
          <a:p>
            <a:pPr marL="571500" lvl="1" indent="-342900"/>
            <a:r>
              <a:rPr lang="en-US" dirty="0" smtClean="0"/>
              <a:t>How do you use the information you have?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1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b="1" dirty="0" smtClean="0"/>
              <a:t>Public Housing Authorities (PHA)</a:t>
            </a:r>
          </a:p>
          <a:p>
            <a:pPr marL="571500" lvl="1" indent="-342900"/>
            <a:r>
              <a:rPr lang="en-US" dirty="0" smtClean="0"/>
              <a:t>Homeless preference, move on strategy, # new admissions, # of those new that were homeless</a:t>
            </a:r>
          </a:p>
          <a:p>
            <a:pPr marL="571500" lvl="1" indent="-342900"/>
            <a:r>
              <a:rPr lang="en-US" dirty="0" smtClean="0"/>
              <a:t>Copy of admin plan (showing preference) &amp; letter confirming strategy and numbers</a:t>
            </a:r>
          </a:p>
          <a:p>
            <a:pPr marL="571500" lvl="1" indent="-342900"/>
            <a:r>
              <a:rPr lang="en-US" dirty="0" smtClean="0"/>
              <a:t>How did you get this collaboration going? </a:t>
            </a:r>
          </a:p>
          <a:p>
            <a:pPr marL="571500" lvl="1" indent="-342900"/>
            <a:r>
              <a:rPr lang="en-US" dirty="0" smtClean="0"/>
              <a:t>If there is not collaboration with the PHA, why?  What is the issue, barrier, or challenge?</a:t>
            </a:r>
          </a:p>
          <a:p>
            <a:pPr marL="342900" indent="-342900"/>
            <a:r>
              <a:rPr lang="en-US" b="1" dirty="0" smtClean="0"/>
              <a:t>Affordable Housing Providers</a:t>
            </a:r>
          </a:p>
          <a:p>
            <a:pPr marL="342900" indent="-342900"/>
            <a:r>
              <a:rPr lang="en-US" b="1" dirty="0" smtClean="0"/>
              <a:t>Protecting Against Discrimination </a:t>
            </a:r>
          </a:p>
          <a:p>
            <a:pPr marL="571500" lvl="1" indent="-342900"/>
            <a:r>
              <a:rPr lang="en-US" dirty="0" smtClean="0"/>
              <a:t>What kind of protections are in place?  Trainings provided?</a:t>
            </a:r>
          </a:p>
          <a:p>
            <a:pPr marL="571500" lvl="1" indent="-342900"/>
            <a:r>
              <a:rPr lang="en-US" dirty="0" smtClean="0"/>
              <a:t>Discrimination, fair housing, equal access</a:t>
            </a:r>
          </a:p>
          <a:p>
            <a:pPr marL="342900" indent="-342900"/>
            <a:r>
              <a:rPr lang="en-US" b="1" dirty="0" smtClean="0"/>
              <a:t>Criminalization of Homelessness </a:t>
            </a:r>
          </a:p>
          <a:p>
            <a:pPr marL="342900" indent="-342900"/>
            <a:r>
              <a:rPr lang="en-US" b="1" dirty="0" smtClean="0"/>
              <a:t>Coordinated Entry </a:t>
            </a:r>
          </a:p>
          <a:p>
            <a:pPr marL="342900" indent="-342900"/>
            <a:r>
              <a:rPr lang="en-US" b="1" dirty="0" smtClean="0"/>
              <a:t>Point-in-Time</a:t>
            </a:r>
          </a:p>
          <a:p>
            <a:pPr marL="571500" lvl="1" indent="-342900"/>
            <a:r>
              <a:rPr lang="en-US" dirty="0" smtClean="0"/>
              <a:t>Youth, chronic, families, veterans</a:t>
            </a:r>
          </a:p>
          <a:p>
            <a:pPr marL="571500" lvl="1" indent="-342900"/>
            <a:r>
              <a:rPr lang="en-US" dirty="0" smtClean="0"/>
              <a:t>Emphasis on “specific” actions (planning, outreach, locations,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52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/>
              <a:t>System Performance Measures </a:t>
            </a:r>
          </a:p>
          <a:p>
            <a:pPr marL="571500" lvl="1" indent="-342900"/>
            <a:r>
              <a:rPr lang="en-US" dirty="0" smtClean="0"/>
              <a:t>First Time Homeless – identify risk factors (targeted prevention?) &amp; strategies used </a:t>
            </a:r>
          </a:p>
          <a:p>
            <a:pPr marL="571500" lvl="1" indent="-342900"/>
            <a:r>
              <a:rPr lang="en-US" dirty="0" smtClean="0"/>
              <a:t>Length of Time Homeless – how are you decreasing average length of time &amp; targeting housing resources to those with longest time homeless</a:t>
            </a:r>
          </a:p>
          <a:p>
            <a:pPr marL="571500" lvl="1" indent="-342900"/>
            <a:r>
              <a:rPr lang="en-US" dirty="0" smtClean="0"/>
              <a:t>Successful Permanent Housing Placement – strategies used to ensure positive exits from ES/TH/RRH/PSH</a:t>
            </a:r>
          </a:p>
          <a:p>
            <a:pPr marL="571500" lvl="1" indent="-342900"/>
            <a:r>
              <a:rPr lang="en-US" dirty="0" smtClean="0"/>
              <a:t>Returns to Homelessness – strategies used to identify those returning &amp; to reduce the rate</a:t>
            </a:r>
          </a:p>
          <a:p>
            <a:pPr marL="571500" lvl="1" indent="-342900"/>
            <a:r>
              <a:rPr lang="en-US" dirty="0" smtClean="0">
                <a:solidFill>
                  <a:srgbClr val="7030A0"/>
                </a:solidFill>
              </a:rPr>
              <a:t>Increasing Employment Income – strategies to increase $ and access</a:t>
            </a:r>
          </a:p>
          <a:p>
            <a:pPr marL="845820" lvl="2" indent="-342900"/>
            <a:r>
              <a:rPr lang="en-US" dirty="0" smtClean="0">
                <a:solidFill>
                  <a:srgbClr val="7030A0"/>
                </a:solidFill>
              </a:rPr>
              <a:t>CoC-funded &amp; ESG-funded: </a:t>
            </a:r>
          </a:p>
          <a:p>
            <a:pPr marL="1120140" lvl="3" indent="-342900"/>
            <a:r>
              <a:rPr lang="en-US" dirty="0" smtClean="0">
                <a:solidFill>
                  <a:srgbClr val="7030A0"/>
                </a:solidFill>
              </a:rPr>
              <a:t>How do these agencies promote partnerships &amp; access to employment opportunities with primate employers?</a:t>
            </a:r>
          </a:p>
          <a:p>
            <a:pPr marL="1120140" lvl="3" indent="-342900"/>
            <a:r>
              <a:rPr lang="en-US" dirty="0" smtClean="0">
                <a:solidFill>
                  <a:srgbClr val="7030A0"/>
                </a:solidFill>
              </a:rPr>
              <a:t>How do these agencies work with public and private organizations to provide meaningful education and training for those in PSH?</a:t>
            </a:r>
          </a:p>
          <a:p>
            <a:pPr marL="845820" lvl="2" indent="-342900"/>
            <a:r>
              <a:rPr lang="en-US" dirty="0" smtClean="0">
                <a:solidFill>
                  <a:srgbClr val="7030A0"/>
                </a:solidFill>
              </a:rPr>
              <a:t>Any Local Coalition agency:</a:t>
            </a:r>
          </a:p>
          <a:p>
            <a:pPr marL="1120140" lvl="3" indent="-342900"/>
            <a:r>
              <a:rPr lang="en-US" dirty="0" smtClean="0">
                <a:solidFill>
                  <a:srgbClr val="7030A0"/>
                </a:solidFill>
              </a:rPr>
              <a:t>Written agreement with education or training organization that includes prioritized access</a:t>
            </a:r>
          </a:p>
          <a:p>
            <a:pPr marL="1120140" lvl="3" indent="-342900"/>
            <a:r>
              <a:rPr lang="en-US" dirty="0" smtClean="0">
                <a:solidFill>
                  <a:srgbClr val="7030A0"/>
                </a:solidFill>
              </a:rPr>
              <a:t>Written agreement with local workforce development board that </a:t>
            </a:r>
            <a:r>
              <a:rPr lang="en-US" dirty="0">
                <a:solidFill>
                  <a:srgbClr val="7030A0"/>
                </a:solidFill>
              </a:rPr>
              <a:t>includes prioritized </a:t>
            </a:r>
            <a:r>
              <a:rPr lang="en-US" dirty="0" smtClean="0">
                <a:solidFill>
                  <a:srgbClr val="7030A0"/>
                </a:solidFill>
              </a:rPr>
              <a:t>access</a:t>
            </a:r>
            <a:endParaRPr lang="en-US" dirty="0" smtClean="0">
              <a:solidFill>
                <a:srgbClr val="7030A0"/>
              </a:solidFill>
            </a:endParaRPr>
          </a:p>
          <a:p>
            <a:pPr marL="845820" lvl="2" indent="-342900"/>
            <a:endParaRPr lang="en-US" dirty="0" smtClean="0">
              <a:solidFill>
                <a:srgbClr val="7030A0"/>
              </a:solidFill>
            </a:endParaRP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9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/>
              <a:t>System Performance Measures </a:t>
            </a:r>
          </a:p>
          <a:p>
            <a:pPr marL="571500" lvl="1" indent="-342900"/>
            <a:r>
              <a:rPr lang="en-US" dirty="0">
                <a:solidFill>
                  <a:srgbClr val="7030A0"/>
                </a:solidFill>
              </a:rPr>
              <a:t>Increasing Non-Employment Cash Income – strategies to increase $ and access</a:t>
            </a:r>
          </a:p>
          <a:p>
            <a:pPr marL="571500" lvl="1" indent="-342900"/>
            <a:r>
              <a:rPr lang="en-US" dirty="0">
                <a:solidFill>
                  <a:srgbClr val="7030A0"/>
                </a:solidFill>
              </a:rPr>
              <a:t>Promoting Employment, Volunteerism, and Community Services (yes/no)</a:t>
            </a:r>
          </a:p>
          <a:p>
            <a:pPr marL="342900" indent="-342900"/>
            <a:r>
              <a:rPr lang="en-US" b="1" dirty="0" smtClean="0"/>
              <a:t>Performance &amp; Strategic Planning Objectives </a:t>
            </a:r>
          </a:p>
          <a:p>
            <a:pPr marL="571500" lvl="1" indent="-342900"/>
            <a:r>
              <a:rPr lang="en-US" dirty="0" smtClean="0"/>
              <a:t>RRH of Families – strategy to rehouse in 30 days &amp; maintain housing </a:t>
            </a:r>
          </a:p>
          <a:p>
            <a:pPr marL="571500" lvl="1" indent="-342900"/>
            <a:r>
              <a:rPr lang="en-US" dirty="0" smtClean="0"/>
              <a:t>Youth Needs</a:t>
            </a:r>
          </a:p>
          <a:p>
            <a:pPr marL="571500" lvl="1" indent="-342900"/>
            <a:r>
              <a:rPr lang="en-US" dirty="0" smtClean="0"/>
              <a:t>Youth Housing &amp; Service Strategies – address &amp; identify housing and services for youth</a:t>
            </a:r>
          </a:p>
          <a:p>
            <a:pPr marL="571500" lvl="1" indent="-342900"/>
            <a:r>
              <a:rPr lang="en-US" dirty="0" smtClean="0"/>
              <a:t>Measuring Effectiveness – how (method &amp; measure) and why</a:t>
            </a:r>
          </a:p>
          <a:p>
            <a:pPr marL="571500" lvl="1" indent="-342900"/>
            <a:r>
              <a:rPr lang="en-US" dirty="0" smtClean="0"/>
              <a:t>Collaboration with Education Services</a:t>
            </a:r>
          </a:p>
          <a:p>
            <a:pPr marL="845820" lvl="2" indent="-342900"/>
            <a:r>
              <a:rPr lang="en-US" dirty="0" smtClean="0"/>
              <a:t>Active relationships (including formal partnerships) – youth education, McKinney-Vento staff, and school districts</a:t>
            </a:r>
          </a:p>
          <a:p>
            <a:pPr marL="845820" lvl="2" indent="-342900"/>
            <a:r>
              <a:rPr lang="en-US" dirty="0" smtClean="0"/>
              <a:t>Policies to ensure people are informed of their eligibility for educational services</a:t>
            </a:r>
          </a:p>
          <a:p>
            <a:pPr marL="571500" lvl="1" indent="-342900"/>
            <a:r>
              <a:rPr lang="en-US" dirty="0" smtClean="0"/>
              <a:t>Collaboration with Early Childhood Services</a:t>
            </a:r>
          </a:p>
          <a:p>
            <a:pPr marL="845820" lvl="2" indent="-342900"/>
            <a:r>
              <a:rPr lang="en-US" dirty="0" smtClean="0"/>
              <a:t>Active relationships (MOU/MOA vs. Other Formal Agreement)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endParaRPr lang="en-US" dirty="0" smtClean="0"/>
          </a:p>
          <a:p>
            <a:pPr marL="228600" lvl="1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845820" lvl="2" indent="-342900"/>
            <a:endParaRPr lang="en-US" dirty="0" smtClean="0">
              <a:solidFill>
                <a:srgbClr val="7030A0"/>
              </a:solidFill>
            </a:endParaRP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1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/>
              <a:t>Performance &amp; Strategic Planning Objectives </a:t>
            </a:r>
          </a:p>
          <a:p>
            <a:pPr marL="571500" lvl="1" indent="-342900"/>
            <a:r>
              <a:rPr lang="en-US" dirty="0"/>
              <a:t>Racial Disparity – assessment and plan </a:t>
            </a:r>
          </a:p>
          <a:p>
            <a:pPr marL="845820" lvl="2" indent="-342900"/>
            <a:r>
              <a:rPr lang="en-US" dirty="0"/>
              <a:t>Includes both access to homeless assistance and outcomes for those that do</a:t>
            </a:r>
          </a:p>
          <a:p>
            <a:pPr marL="342900" indent="-342900"/>
            <a:r>
              <a:rPr lang="en-US" b="1" dirty="0" smtClean="0"/>
              <a:t>Accessing Mainstream Benefits</a:t>
            </a:r>
          </a:p>
          <a:p>
            <a:pPr marL="571500" lvl="1" indent="-342900"/>
            <a:r>
              <a:rPr lang="en-US" dirty="0" smtClean="0"/>
              <a:t>Healthcare – assist in enrollment and assist with utilization of benefits  *BOS policy</a:t>
            </a:r>
          </a:p>
          <a:p>
            <a:pPr marL="571500" lvl="1" indent="-342900"/>
            <a:r>
              <a:rPr lang="en-US" dirty="0" smtClean="0"/>
              <a:t>Additional – how do you keep staff up-to-date?  </a:t>
            </a:r>
          </a:p>
          <a:p>
            <a:pPr marL="571500" lvl="1" indent="-342900"/>
            <a:r>
              <a:rPr lang="en-US" dirty="0" smtClean="0"/>
              <a:t>Street Outreach – engage those unsheltered persons, frequency, location</a:t>
            </a:r>
          </a:p>
          <a:p>
            <a:pPr marL="571500" lvl="1" indent="-342900"/>
            <a:endParaRPr lang="en-US" dirty="0" smtClean="0"/>
          </a:p>
          <a:p>
            <a:pPr marL="228600" lvl="1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845820" lvl="2" indent="-342900"/>
            <a:endParaRPr lang="en-US" dirty="0" smtClean="0">
              <a:solidFill>
                <a:srgbClr val="7030A0"/>
              </a:solidFill>
            </a:endParaRP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Collaborative Application - Scoring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Application is a total of 200 points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Bonus Project Eligibility </a:t>
            </a:r>
          </a:p>
          <a:p>
            <a:pPr marL="571500" lvl="1" indent="-342900"/>
            <a:r>
              <a:rPr lang="en-US" dirty="0" smtClean="0"/>
              <a:t>CoC must evaluate projects based on the degree they improve system performance measures.</a:t>
            </a:r>
          </a:p>
          <a:p>
            <a:pPr marL="571500" lvl="1" indent="-342900"/>
            <a:r>
              <a:rPr lang="en-US" dirty="0"/>
              <a:t>Reallocation (FY15 – FY18) – report % of ARD that was reallocated </a:t>
            </a:r>
          </a:p>
          <a:p>
            <a:pPr marL="571500" lvl="1" indent="-342900"/>
            <a:r>
              <a:rPr lang="en-US" dirty="0"/>
              <a:t>Describe process for identifying low performing </a:t>
            </a:r>
            <a:r>
              <a:rPr lang="en-US" dirty="0" smtClean="0"/>
              <a:t>projects</a:t>
            </a:r>
            <a:endParaRPr lang="en-US" dirty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Project Review and Ranking – evidence that the CoC prioritizes housing and services to the hardest to serve populations  </a:t>
            </a:r>
            <a:r>
              <a:rPr lang="en-US" dirty="0" smtClean="0">
                <a:solidFill>
                  <a:srgbClr val="FF0000"/>
                </a:solidFill>
              </a:rPr>
              <a:t>(18 points)</a:t>
            </a:r>
          </a:p>
          <a:p>
            <a:pPr marL="571500" lvl="1" indent="-342900"/>
            <a:r>
              <a:rPr lang="en-US" dirty="0" smtClean="0"/>
              <a:t>Describe how vulnerabilities (no income, AODA, history of DV, criminal history, chronic homeless) are considered by the CoC </a:t>
            </a:r>
            <a:r>
              <a:rPr lang="en-US" dirty="0" smtClean="0">
                <a:solidFill>
                  <a:srgbClr val="FF0000"/>
                </a:solidFill>
              </a:rPr>
              <a:t>(4 points)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3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16834</TotalTime>
  <Words>1464</Words>
  <Application>Microsoft Office PowerPoint</Application>
  <PresentationFormat>Widescreen</PresentationFormat>
  <Paragraphs>324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Corbel</vt:lpstr>
      <vt:lpstr>Basis</vt:lpstr>
      <vt:lpstr>CoC Competition FY19 Overview </vt:lpstr>
      <vt:lpstr>Overview</vt:lpstr>
      <vt:lpstr>Collaborative Application</vt:lpstr>
      <vt:lpstr>Collaborative Application</vt:lpstr>
      <vt:lpstr>Collaborative Application</vt:lpstr>
      <vt:lpstr>Collaborative Application</vt:lpstr>
      <vt:lpstr>Collaborative Application</vt:lpstr>
      <vt:lpstr>Collaborative Application</vt:lpstr>
      <vt:lpstr>Collaborative Application - Scoring</vt:lpstr>
      <vt:lpstr>Collaborative Application</vt:lpstr>
      <vt:lpstr>Collaborative Application</vt:lpstr>
      <vt:lpstr>Collaborative Application</vt:lpstr>
      <vt:lpstr>Collaborative Application</vt:lpstr>
      <vt:lpstr>DV Bonus Projects </vt:lpstr>
      <vt:lpstr>New Project Applications </vt:lpstr>
      <vt:lpstr>Renewal Applications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814</cp:revision>
  <dcterms:created xsi:type="dcterms:W3CDTF">2016-02-03T16:01:10Z</dcterms:created>
  <dcterms:modified xsi:type="dcterms:W3CDTF">2019-08-07T15:21:38Z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