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14"/>
  </p:notesMasterIdLst>
  <p:handoutMasterIdLst>
    <p:handoutMasterId r:id="rId15"/>
  </p:handoutMasterIdLst>
  <p:sldIdLst>
    <p:sldId id="256" r:id="rId3"/>
    <p:sldId id="631" r:id="rId4"/>
    <p:sldId id="659" r:id="rId5"/>
    <p:sldId id="663" r:id="rId6"/>
    <p:sldId id="658" r:id="rId7"/>
    <p:sldId id="661" r:id="rId8"/>
    <p:sldId id="664" r:id="rId9"/>
    <p:sldId id="662" r:id="rId10"/>
    <p:sldId id="660" r:id="rId11"/>
    <p:sldId id="665" r:id="rId12"/>
    <p:sldId id="440"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4" autoAdjust="0"/>
    <p:restoredTop sz="95274" autoAdjust="0"/>
  </p:normalViewPr>
  <p:slideViewPr>
    <p:cSldViewPr snapToGrid="0">
      <p:cViewPr>
        <p:scale>
          <a:sx n="56" d="100"/>
          <a:sy n="56" d="100"/>
        </p:scale>
        <p:origin x="2141" y="629"/>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pPr/>
              <a:t>5/7/2023</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pPr/>
              <a:t>5/7/2023</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a:t>
            </a:fld>
            <a:endParaRPr lang="en-US"/>
          </a:p>
        </p:txBody>
      </p:sp>
    </p:spTree>
    <p:extLst>
      <p:ext uri="{BB962C8B-B14F-4D97-AF65-F5344CB8AC3E}">
        <p14:creationId xmlns:p14="http://schemas.microsoft.com/office/powerpoint/2010/main" val="191332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2</a:t>
            </a:fld>
            <a:endParaRPr lang="en-US"/>
          </a:p>
        </p:txBody>
      </p:sp>
    </p:spTree>
    <p:extLst>
      <p:ext uri="{BB962C8B-B14F-4D97-AF65-F5344CB8AC3E}">
        <p14:creationId xmlns:p14="http://schemas.microsoft.com/office/powerpoint/2010/main" val="147245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3</a:t>
            </a:fld>
            <a:endParaRPr lang="en-US"/>
          </a:p>
        </p:txBody>
      </p:sp>
    </p:spTree>
    <p:extLst>
      <p:ext uri="{BB962C8B-B14F-4D97-AF65-F5344CB8AC3E}">
        <p14:creationId xmlns:p14="http://schemas.microsoft.com/office/powerpoint/2010/main" val="362328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5</a:t>
            </a:fld>
            <a:endParaRPr lang="en-US"/>
          </a:p>
        </p:txBody>
      </p:sp>
    </p:spTree>
    <p:extLst>
      <p:ext uri="{BB962C8B-B14F-4D97-AF65-F5344CB8AC3E}">
        <p14:creationId xmlns:p14="http://schemas.microsoft.com/office/powerpoint/2010/main" val="2738344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9</a:t>
            </a:fld>
            <a:endParaRPr lang="en-US"/>
          </a:p>
        </p:txBody>
      </p:sp>
    </p:spTree>
    <p:extLst>
      <p:ext uri="{BB962C8B-B14F-4D97-AF65-F5344CB8AC3E}">
        <p14:creationId xmlns:p14="http://schemas.microsoft.com/office/powerpoint/2010/main" val="62154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11</a:t>
            </a:fld>
            <a:endParaRPr lang="en-US"/>
          </a:p>
        </p:txBody>
      </p:sp>
    </p:spTree>
    <p:extLst>
      <p:ext uri="{BB962C8B-B14F-4D97-AF65-F5344CB8AC3E}">
        <p14:creationId xmlns:p14="http://schemas.microsoft.com/office/powerpoint/2010/main" val="208904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5/7/2023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5/7/2023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holly.sieren@wibo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wibosco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79" y="1794294"/>
            <a:ext cx="9638533" cy="1867512"/>
          </a:xfrm>
        </p:spPr>
        <p:txBody>
          <a:bodyPr>
            <a:normAutofit fontScale="90000"/>
          </a:bodyPr>
          <a:lstStyle/>
          <a:p>
            <a:r>
              <a:rPr lang="en-US" sz="6000" dirty="0">
                <a:solidFill>
                  <a:schemeClr val="accent1"/>
                </a:solidFill>
              </a:rPr>
              <a:t>Coordinated entry Committee </a:t>
            </a:r>
            <a:br>
              <a:rPr lang="en-US" sz="6000" dirty="0">
                <a:solidFill>
                  <a:schemeClr val="accent1"/>
                </a:solidFill>
              </a:rPr>
            </a:br>
            <a:r>
              <a:rPr lang="en-US" sz="6000" dirty="0">
                <a:solidFill>
                  <a:schemeClr val="accent1"/>
                </a:solidFill>
              </a:rPr>
              <a:t>WI BOS Quarterly meeting</a:t>
            </a:r>
          </a:p>
        </p:txBody>
      </p:sp>
      <p:sp>
        <p:nvSpPr>
          <p:cNvPr id="3" name="Subtitle 2"/>
          <p:cNvSpPr>
            <a:spLocks noGrp="1"/>
          </p:cNvSpPr>
          <p:nvPr>
            <p:ph type="subTitle" idx="1"/>
          </p:nvPr>
        </p:nvSpPr>
        <p:spPr>
          <a:xfrm>
            <a:off x="1709530" y="3869634"/>
            <a:ext cx="8767860" cy="1388165"/>
          </a:xfrm>
        </p:spPr>
        <p:txBody>
          <a:bodyPr>
            <a:noAutofit/>
          </a:bodyPr>
          <a:lstStyle/>
          <a:p>
            <a:r>
              <a:rPr lang="en-US" sz="2400" dirty="0">
                <a:solidFill>
                  <a:schemeClr val="accent1"/>
                </a:solidFill>
              </a:rPr>
              <a:t>Presenter:</a:t>
            </a:r>
          </a:p>
          <a:p>
            <a:r>
              <a:rPr lang="en-US" sz="2400" dirty="0">
                <a:solidFill>
                  <a:schemeClr val="accent1"/>
                </a:solidFill>
              </a:rPr>
              <a:t>Holly Sieren-Coordinated Entry System Specialist </a:t>
            </a:r>
          </a:p>
          <a:p>
            <a:r>
              <a:rPr lang="en-US" sz="2400" dirty="0">
                <a:solidFill>
                  <a:schemeClr val="accent1"/>
                </a:solidFill>
              </a:rPr>
              <a:t>WI Balance of State CoC</a:t>
            </a:r>
          </a:p>
          <a:p>
            <a:r>
              <a:rPr lang="en-US" sz="2400" dirty="0">
                <a:solidFill>
                  <a:schemeClr val="accent1"/>
                </a:solidFill>
              </a:rPr>
              <a:t>May 2023</a:t>
            </a:r>
          </a:p>
        </p:txBody>
      </p:sp>
      <p:pic>
        <p:nvPicPr>
          <p:cNvPr id="4" name="Picture 3">
            <a:extLst>
              <a:ext uri="{FF2B5EF4-FFF2-40B4-BE49-F238E27FC236}">
                <a16:creationId xmlns:a16="http://schemas.microsoft.com/office/drawing/2014/main" id="{5CBFC8B5-328B-42C1-93D7-4B0B383CE4A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935151" y="101783"/>
            <a:ext cx="1988190" cy="1256878"/>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A548C-710F-376F-5D5A-EBF5627D7DDA}"/>
              </a:ext>
            </a:extLst>
          </p:cNvPr>
          <p:cNvSpPr>
            <a:spLocks noGrp="1"/>
          </p:cNvSpPr>
          <p:nvPr>
            <p:ph type="title"/>
          </p:nvPr>
        </p:nvSpPr>
        <p:spPr/>
        <p:txBody>
          <a:bodyPr/>
          <a:lstStyle/>
          <a:p>
            <a:r>
              <a:rPr lang="en-US" u="sng" dirty="0"/>
              <a:t>Coordinated Entry Committee:</a:t>
            </a:r>
            <a:endParaRPr lang="en-US" dirty="0"/>
          </a:p>
        </p:txBody>
      </p:sp>
      <p:sp>
        <p:nvSpPr>
          <p:cNvPr id="3" name="Content Placeholder 2">
            <a:extLst>
              <a:ext uri="{FF2B5EF4-FFF2-40B4-BE49-F238E27FC236}">
                <a16:creationId xmlns:a16="http://schemas.microsoft.com/office/drawing/2014/main" id="{6ED0E006-5FBD-4EDB-8CDB-796412014F14}"/>
              </a:ext>
            </a:extLst>
          </p:cNvPr>
          <p:cNvSpPr>
            <a:spLocks noGrp="1"/>
          </p:cNvSpPr>
          <p:nvPr>
            <p:ph idx="1"/>
          </p:nvPr>
        </p:nvSpPr>
        <p:spPr>
          <a:xfrm>
            <a:off x="1143000" y="1798092"/>
            <a:ext cx="9872871" cy="4038600"/>
          </a:xfrm>
        </p:spPr>
        <p:txBody>
          <a:bodyPr/>
          <a:lstStyle/>
          <a:p>
            <a:pPr marL="45720" indent="0">
              <a:buNone/>
            </a:pPr>
            <a:r>
              <a:rPr lang="en-US" sz="2400" b="1" u="sng" dirty="0"/>
              <a:t>Work groups continued:</a:t>
            </a:r>
          </a:p>
          <a:p>
            <a:pPr marL="45720" indent="0">
              <a:buNone/>
            </a:pPr>
            <a:endParaRPr lang="en-US" b="1" dirty="0"/>
          </a:p>
          <a:p>
            <a:pPr marL="45720" indent="0">
              <a:buNone/>
            </a:pPr>
            <a:r>
              <a:rPr lang="en-US" sz="2800" b="1" dirty="0"/>
              <a:t>Assessment and Prioritization</a:t>
            </a:r>
          </a:p>
          <a:p>
            <a:pPr lvl="1"/>
            <a:r>
              <a:rPr lang="en-US" sz="2600" dirty="0"/>
              <a:t>Tasked with developing a new CE assessment to replace the current VI-SPDAT assessments.</a:t>
            </a:r>
          </a:p>
          <a:p>
            <a:pPr lvl="1"/>
            <a:r>
              <a:rPr lang="en-US" sz="2600" dirty="0"/>
              <a:t>Tasked with evaluating what role that assessment will play in prioritization. </a:t>
            </a:r>
          </a:p>
          <a:p>
            <a:endParaRPr lang="en-US" dirty="0"/>
          </a:p>
        </p:txBody>
      </p:sp>
      <p:pic>
        <p:nvPicPr>
          <p:cNvPr id="4" name="Picture 3">
            <a:extLst>
              <a:ext uri="{FF2B5EF4-FFF2-40B4-BE49-F238E27FC236}">
                <a16:creationId xmlns:a16="http://schemas.microsoft.com/office/drawing/2014/main" id="{FD8F7E21-7394-FA1D-0A6A-E39C1826852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03067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sp>
        <p:nvSpPr>
          <p:cNvPr id="3" name="Content Placeholder 2"/>
          <p:cNvSpPr>
            <a:spLocks noGrp="1"/>
          </p:cNvSpPr>
          <p:nvPr>
            <p:ph idx="1"/>
          </p:nvPr>
        </p:nvSpPr>
        <p:spPr>
          <a:xfrm>
            <a:off x="-5988915" y="-392022"/>
            <a:ext cx="4924390" cy="5095783"/>
          </a:xfrm>
        </p:spPr>
        <p:txBody>
          <a:bodyPr>
            <a:normAutofit fontScale="92500" lnSpcReduction="10000"/>
          </a:bodyPr>
          <a:lstStyle/>
          <a:p>
            <a:pPr marL="274320" lvl="1" indent="0">
              <a:buNone/>
            </a:pPr>
            <a:endParaRPr lang="en-US" dirty="0"/>
          </a:p>
          <a:p>
            <a:pPr marL="274320" lvl="1" indent="0">
              <a:buNone/>
            </a:pPr>
            <a:r>
              <a:rPr lang="en-US" sz="2400" b="1" dirty="0"/>
              <a:t>Holly Sieren</a:t>
            </a:r>
            <a:r>
              <a:rPr lang="en-US" dirty="0"/>
              <a:t>			</a:t>
            </a:r>
            <a:endParaRPr lang="en-US" sz="2400" b="1" dirty="0"/>
          </a:p>
          <a:p>
            <a:pPr marL="274320" lvl="1" indent="0">
              <a:buNone/>
            </a:pPr>
            <a:r>
              <a:rPr lang="en-US" dirty="0"/>
              <a:t>Coordinated Entry Systems Specialist					</a:t>
            </a:r>
          </a:p>
          <a:p>
            <a:pPr marL="274320" lvl="1" indent="0">
              <a:buNone/>
            </a:pPr>
            <a:r>
              <a:rPr lang="en-US" dirty="0"/>
              <a:t>Wisconsin Balance of State CoC			</a:t>
            </a:r>
          </a:p>
          <a:p>
            <a:pPr marL="274320" lvl="1" indent="0">
              <a:buNone/>
            </a:pPr>
            <a:r>
              <a:rPr lang="en-US" sz="2400" b="1" dirty="0"/>
              <a:t>						</a:t>
            </a:r>
            <a:r>
              <a:rPr lang="en-US" sz="1800" b="1" dirty="0"/>
              <a:t>					                                                                                                				</a:t>
            </a:r>
            <a:endParaRPr lang="en-US" sz="2400" b="1" dirty="0"/>
          </a:p>
          <a:p>
            <a:pPr marL="274320" lvl="1" indent="0">
              <a:buNone/>
            </a:pPr>
            <a:r>
              <a:rPr lang="en-US" dirty="0">
                <a:hlinkClick r:id="rId3"/>
              </a:rPr>
              <a:t>holly.sieren@wibos.org</a:t>
            </a:r>
            <a:r>
              <a:rPr lang="en-US" dirty="0"/>
              <a:t> 			</a:t>
            </a:r>
            <a:r>
              <a:rPr lang="en-US" sz="2000" dirty="0"/>
              <a:t> </a:t>
            </a:r>
            <a:endParaRPr lang="en-US" sz="1800" dirty="0"/>
          </a:p>
          <a:p>
            <a:pPr marL="274320" lvl="1" indent="0">
              <a:buNone/>
            </a:pPr>
            <a:r>
              <a:rPr lang="en-US" dirty="0"/>
              <a:t>                                                                                                       </a:t>
            </a:r>
            <a:endParaRPr lang="en-US" b="1" dirty="0"/>
          </a:p>
          <a:p>
            <a:pPr marL="274320" lvl="1" indent="0">
              <a:buNone/>
            </a:pPr>
            <a:r>
              <a:rPr lang="en-US" dirty="0"/>
              <a:t>PO Box 272, Eau Claire, WI  54702		</a:t>
            </a:r>
          </a:p>
          <a:p>
            <a:pPr marL="274320" lvl="1" indent="0">
              <a:buNone/>
            </a:pPr>
            <a:r>
              <a:rPr lang="en-US" dirty="0"/>
              <a:t>Phone: 608.671.9941				</a:t>
            </a:r>
            <a:endParaRPr lang="en-US" b="1" dirty="0">
              <a:solidFill>
                <a:srgbClr val="FF0000"/>
              </a:solidFill>
            </a:endParaRPr>
          </a:p>
          <a:p>
            <a:pPr marL="274320" lvl="1" indent="0">
              <a:buNone/>
            </a:pPr>
            <a:endParaRPr lang="en-US" dirty="0"/>
          </a:p>
          <a:p>
            <a:pPr marL="274320" lvl="1" indent="0">
              <a:buNone/>
            </a:pPr>
            <a:r>
              <a:rPr lang="en-US" dirty="0"/>
              <a:t>Website:  </a:t>
            </a:r>
            <a:r>
              <a:rPr lang="en-US" dirty="0">
                <a:hlinkClick r:id="rId4"/>
              </a:rPr>
              <a:t>www.wiboscoc.org</a:t>
            </a:r>
            <a:r>
              <a:rPr lang="en-US" dirty="0"/>
              <a:t> 			</a:t>
            </a:r>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6" name="TextBox 5">
            <a:extLst>
              <a:ext uri="{FF2B5EF4-FFF2-40B4-BE49-F238E27FC236}">
                <a16:creationId xmlns:a16="http://schemas.microsoft.com/office/drawing/2014/main" id="{AFBE4075-421A-E553-4EBB-C2B035B0ADDF}"/>
              </a:ext>
            </a:extLst>
          </p:cNvPr>
          <p:cNvSpPr txBox="1"/>
          <p:nvPr/>
        </p:nvSpPr>
        <p:spPr>
          <a:xfrm>
            <a:off x="5991368" y="1251430"/>
            <a:ext cx="5764200" cy="3293209"/>
          </a:xfrm>
          <a:prstGeom prst="rect">
            <a:avLst/>
          </a:prstGeom>
          <a:noFill/>
        </p:spPr>
        <p:txBody>
          <a:bodyPr wrap="square" rtlCol="0">
            <a:spAutoFit/>
          </a:bodyPr>
          <a:lstStyle/>
          <a:p>
            <a:r>
              <a:rPr lang="en-US" sz="2400" b="1" dirty="0">
                <a:solidFill>
                  <a:schemeClr val="accent1"/>
                </a:solidFill>
              </a:rPr>
              <a:t>Wendy Schneider  </a:t>
            </a:r>
            <a:r>
              <a:rPr lang="en-US" sz="2200" b="1" dirty="0">
                <a:solidFill>
                  <a:schemeClr val="accent1"/>
                </a:solidFill>
              </a:rPr>
              <a:t>- wendys@cwcac.org</a:t>
            </a:r>
          </a:p>
          <a:p>
            <a:r>
              <a:rPr lang="en-US" sz="2000" b="1" dirty="0">
                <a:solidFill>
                  <a:schemeClr val="accent1"/>
                </a:solidFill>
              </a:rPr>
              <a:t>CE Committee Chair</a:t>
            </a:r>
          </a:p>
          <a:p>
            <a:endParaRPr lang="en-US" sz="2400" b="1" dirty="0"/>
          </a:p>
          <a:p>
            <a:r>
              <a:rPr lang="en-US" sz="2400" b="1" dirty="0">
                <a:solidFill>
                  <a:schemeClr val="accent1"/>
                </a:solidFill>
              </a:rPr>
              <a:t>Stephena Smith </a:t>
            </a:r>
            <a:r>
              <a:rPr lang="en-US" sz="2400" b="1" dirty="0"/>
              <a:t>–</a:t>
            </a:r>
            <a:r>
              <a:rPr lang="en-US" sz="2200" b="1" dirty="0"/>
              <a:t>Stephena.smit@usc.salvationarmy.org</a:t>
            </a:r>
          </a:p>
          <a:p>
            <a:r>
              <a:rPr lang="en-US" sz="2200" b="1" dirty="0"/>
              <a:t>CE Committee Co-chair</a:t>
            </a:r>
          </a:p>
          <a:p>
            <a:endParaRPr lang="en-US" sz="2400" b="1" dirty="0"/>
          </a:p>
          <a:p>
            <a:r>
              <a:rPr lang="en-US" sz="2400" b="1" dirty="0"/>
              <a:t>Marissa Heim – </a:t>
            </a:r>
            <a:r>
              <a:rPr lang="en-US" sz="2200" b="1" dirty="0"/>
              <a:t>marissa@goldenhouse.org</a:t>
            </a:r>
          </a:p>
          <a:p>
            <a:r>
              <a:rPr lang="en-US" sz="2200" b="1" dirty="0"/>
              <a:t>CE Committee Co-chair</a:t>
            </a:r>
            <a:endParaRPr lang="en-US" sz="2200" dirty="0"/>
          </a:p>
        </p:txBody>
      </p:sp>
    </p:spTree>
    <p:extLst>
      <p:ext uri="{BB962C8B-B14F-4D97-AF65-F5344CB8AC3E}">
        <p14:creationId xmlns:p14="http://schemas.microsoft.com/office/powerpoint/2010/main" val="381847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43000" y="1728132"/>
            <a:ext cx="9872871" cy="4367868"/>
          </a:xfrm>
        </p:spPr>
        <p:txBody>
          <a:bodyPr>
            <a:noAutofit/>
          </a:bodyPr>
          <a:lstStyle/>
          <a:p>
            <a:r>
              <a:rPr lang="en-US" dirty="0"/>
              <a:t>The CE Committee is a large committee, they are putting in a lot of time and effort to continually improve and update CE. </a:t>
            </a:r>
          </a:p>
          <a:p>
            <a:r>
              <a:rPr lang="en-US" dirty="0"/>
              <a:t>We meet on the 4</a:t>
            </a:r>
            <a:r>
              <a:rPr lang="en-US" baseline="30000" dirty="0"/>
              <a:t>th</a:t>
            </a:r>
            <a:r>
              <a:rPr lang="en-US" dirty="0"/>
              <a:t> Wednesday of each month from 2:00-3:30pm.  </a:t>
            </a:r>
          </a:p>
          <a:p>
            <a:pPr lvl="1"/>
            <a:r>
              <a:rPr lang="en-US" sz="2200" dirty="0"/>
              <a:t>Member – Representing an EHH or COC funded agency or another member of a BOSCOC agency. Has full voting rights. </a:t>
            </a:r>
          </a:p>
          <a:p>
            <a:pPr lvl="1"/>
            <a:r>
              <a:rPr lang="en-US" sz="2200" dirty="0"/>
              <a:t>Participant – No eligibility requirements, can vote on work groups, but not at the committee level. </a:t>
            </a:r>
          </a:p>
          <a:p>
            <a:pPr lvl="1"/>
            <a:r>
              <a:rPr lang="en-US" sz="2200" dirty="0"/>
              <a:t>We have an onboarding session at 1:30, a half hour prior to the CE Committee meeting to assist new members in understanding CE, the purpose of the committee, and to get caught up with everything we have done prior. </a:t>
            </a:r>
          </a:p>
          <a:p>
            <a:pPr lvl="1"/>
            <a:r>
              <a:rPr lang="en-US" sz="2200" dirty="0"/>
              <a:t>Every CE Meeting agenda provides an opportunity for feedback. </a:t>
            </a:r>
          </a:p>
          <a:p>
            <a:pPr lvl="1"/>
            <a:r>
              <a:rPr lang="en-US" sz="2200" dirty="0"/>
              <a:t>If you would like to join the committee, please email Wendy, Stephena, Marissa or myself. (contact info on last slide)</a:t>
            </a:r>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12219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739588" y="116050"/>
            <a:ext cx="9875520" cy="1356360"/>
          </a:xfrm>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739588" y="1251430"/>
            <a:ext cx="10789024" cy="5176264"/>
          </a:xfrm>
        </p:spPr>
        <p:txBody>
          <a:bodyPr>
            <a:normAutofit fontScale="40000" lnSpcReduction="20000"/>
          </a:bodyPr>
          <a:lstStyle/>
          <a:p>
            <a:pPr marL="45720" indent="0">
              <a:lnSpc>
                <a:spcPct val="120000"/>
              </a:lnSpc>
              <a:buNone/>
            </a:pPr>
            <a:r>
              <a:rPr lang="en-US" sz="6800" dirty="0"/>
              <a:t>There are 12 work groups under the CE Committee. (The CE Committee is absorbing the Emergency Shelter committee)</a:t>
            </a:r>
          </a:p>
          <a:p>
            <a:pPr marL="45720" indent="0">
              <a:lnSpc>
                <a:spcPct val="120000"/>
              </a:lnSpc>
              <a:buNone/>
            </a:pPr>
            <a:endParaRPr lang="en-US" sz="6800" dirty="0"/>
          </a:p>
          <a:p>
            <a:pPr lvl="1">
              <a:lnSpc>
                <a:spcPct val="120000"/>
              </a:lnSpc>
            </a:pPr>
            <a:r>
              <a:rPr lang="en-US" sz="6800" dirty="0"/>
              <a:t>DV, Evaluation, Implementation, Marketing, Youth, Other Systems of Care, Outreach, Prevention/Diversion, Data Management, Veterans,  Assessment and Prioritization and Emergency Shelter.</a:t>
            </a:r>
          </a:p>
          <a:p>
            <a:pPr lvl="1">
              <a:lnSpc>
                <a:spcPct val="120000"/>
              </a:lnSpc>
            </a:pPr>
            <a:r>
              <a:rPr lang="en-US" sz="6800" dirty="0"/>
              <a:t>You do not have to be on the CE Committee to participate on a work group. We need your expertise! </a:t>
            </a:r>
          </a:p>
          <a:p>
            <a:pPr lvl="1">
              <a:lnSpc>
                <a:spcPct val="120000"/>
              </a:lnSpc>
            </a:pPr>
            <a:r>
              <a:rPr lang="en-US" sz="6800" dirty="0"/>
              <a:t>To be added to any workgroup, please contact myself, Wendy, Marissa, or Stephena. (Contact info on last slide)</a:t>
            </a:r>
          </a:p>
          <a:p>
            <a:pPr lvl="1"/>
            <a:endParaRPr lang="en-US" dirty="0"/>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65379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415E-B4FB-0147-69AC-71CA7821A7FD}"/>
              </a:ext>
            </a:extLst>
          </p:cNvPr>
          <p:cNvSpPr>
            <a:spLocks noGrp="1"/>
          </p:cNvSpPr>
          <p:nvPr>
            <p:ph type="title"/>
          </p:nvPr>
        </p:nvSpPr>
        <p:spPr>
          <a:xfrm>
            <a:off x="1034143" y="116050"/>
            <a:ext cx="9875520" cy="1356360"/>
          </a:xfrm>
        </p:spPr>
        <p:txBody>
          <a:bodyPr/>
          <a:lstStyle/>
          <a:p>
            <a:r>
              <a:rPr lang="en-US" dirty="0"/>
              <a:t>Coordinated Entry Committee:</a:t>
            </a:r>
          </a:p>
        </p:txBody>
      </p:sp>
      <p:sp>
        <p:nvSpPr>
          <p:cNvPr id="8" name="TextBox 7">
            <a:extLst>
              <a:ext uri="{FF2B5EF4-FFF2-40B4-BE49-F238E27FC236}">
                <a16:creationId xmlns:a16="http://schemas.microsoft.com/office/drawing/2014/main" id="{B2D0343C-16BE-61A1-94AE-02DCB3DD4938}"/>
              </a:ext>
            </a:extLst>
          </p:cNvPr>
          <p:cNvSpPr txBox="1"/>
          <p:nvPr/>
        </p:nvSpPr>
        <p:spPr>
          <a:xfrm>
            <a:off x="1158240" y="1472410"/>
            <a:ext cx="9875520" cy="6608604"/>
          </a:xfrm>
          <a:prstGeom prst="rect">
            <a:avLst/>
          </a:prstGeom>
          <a:noFill/>
        </p:spPr>
        <p:txBody>
          <a:bodyPr wrap="square">
            <a:spAutoFit/>
          </a:bodyPr>
          <a:lstStyle/>
          <a:p>
            <a:pPr marL="45720" indent="0">
              <a:lnSpc>
                <a:spcPct val="120000"/>
              </a:lnSpc>
              <a:buNone/>
            </a:pPr>
            <a:r>
              <a:rPr lang="en-US" sz="2900" b="1" u="sng" dirty="0">
                <a:solidFill>
                  <a:schemeClr val="accent1"/>
                </a:solidFill>
              </a:rPr>
              <a:t>Work groups:</a:t>
            </a:r>
          </a:p>
          <a:p>
            <a:pPr marL="45720" indent="0">
              <a:lnSpc>
                <a:spcPct val="120000"/>
              </a:lnSpc>
              <a:buNone/>
            </a:pPr>
            <a:r>
              <a:rPr lang="en-US" sz="2800" b="1" dirty="0">
                <a:solidFill>
                  <a:schemeClr val="accent1"/>
                </a:solidFill>
              </a:rPr>
              <a:t>DV</a:t>
            </a:r>
          </a:p>
          <a:p>
            <a:pPr marL="800100" lvl="1" indent="-342900">
              <a:lnSpc>
                <a:spcPct val="120000"/>
              </a:lnSpc>
              <a:buFont typeface="Arial" panose="020B0604020202020204" pitchFamily="34" charset="0"/>
              <a:buChar char="•"/>
            </a:pPr>
            <a:r>
              <a:rPr lang="en-US" sz="2400" dirty="0">
                <a:solidFill>
                  <a:schemeClr val="accent1"/>
                </a:solidFill>
              </a:rPr>
              <a:t>Guiding the support and training needed for the DV SSO staff.</a:t>
            </a:r>
          </a:p>
          <a:p>
            <a:pPr marL="800100" lvl="1" indent="-342900">
              <a:lnSpc>
                <a:spcPct val="120000"/>
              </a:lnSpc>
              <a:buFont typeface="Arial" panose="020B0604020202020204" pitchFamily="34" charset="0"/>
              <a:buChar char="•"/>
            </a:pPr>
            <a:r>
              <a:rPr lang="en-US" sz="2400" dirty="0">
                <a:solidFill>
                  <a:schemeClr val="accent1"/>
                </a:solidFill>
              </a:rPr>
              <a:t>Currently making a policy for an emailable Non-HMIS report.</a:t>
            </a:r>
          </a:p>
          <a:p>
            <a:pPr lvl="1">
              <a:lnSpc>
                <a:spcPct val="120000"/>
              </a:lnSpc>
            </a:pPr>
            <a:endParaRPr lang="en-US" sz="2200" dirty="0">
              <a:solidFill>
                <a:schemeClr val="accent1"/>
              </a:solidFill>
            </a:endParaRPr>
          </a:p>
          <a:p>
            <a:pPr marL="45720" indent="0">
              <a:buNone/>
            </a:pPr>
            <a:r>
              <a:rPr lang="en-US" sz="2800" b="1" dirty="0">
                <a:solidFill>
                  <a:schemeClr val="accent1"/>
                </a:solidFill>
              </a:rPr>
              <a:t>Evaluation</a:t>
            </a:r>
          </a:p>
          <a:p>
            <a:pPr marL="800100" lvl="1" indent="-342900">
              <a:lnSpc>
                <a:spcPct val="120000"/>
              </a:lnSpc>
              <a:buFont typeface="Arial" panose="020B0604020202020204" pitchFamily="34" charset="0"/>
              <a:buChar char="•"/>
            </a:pPr>
            <a:r>
              <a:rPr lang="en-US" sz="2400" dirty="0">
                <a:solidFill>
                  <a:schemeClr val="accent1"/>
                </a:solidFill>
              </a:rPr>
              <a:t>We are required to evaluate our CE system on an annual basis. </a:t>
            </a:r>
          </a:p>
          <a:p>
            <a:pPr marL="800100" lvl="1" indent="-342900">
              <a:lnSpc>
                <a:spcPct val="120000"/>
              </a:lnSpc>
              <a:buFont typeface="Arial" panose="020B0604020202020204" pitchFamily="34" charset="0"/>
              <a:buChar char="•"/>
            </a:pPr>
            <a:r>
              <a:rPr lang="en-US" sz="2400" dirty="0">
                <a:solidFill>
                  <a:schemeClr val="accent1"/>
                </a:solidFill>
              </a:rPr>
              <a:t>Currently working on hosting a strategic planning session to close that gap in understanding CE with agency staff and clients.</a:t>
            </a: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p:txBody>
      </p:sp>
      <p:pic>
        <p:nvPicPr>
          <p:cNvPr id="9" name="Picture 8">
            <a:extLst>
              <a:ext uri="{FF2B5EF4-FFF2-40B4-BE49-F238E27FC236}">
                <a16:creationId xmlns:a16="http://schemas.microsoft.com/office/drawing/2014/main" id="{CE04C46D-59E0-23F2-85C7-AD6864C67FD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9494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1159564" y="229830"/>
            <a:ext cx="9875520" cy="1356360"/>
          </a:xfrm>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56916" y="1409934"/>
            <a:ext cx="9872871" cy="4596467"/>
          </a:xfrm>
        </p:spPr>
        <p:txBody>
          <a:bodyPr>
            <a:normAutofit fontScale="32500" lnSpcReduction="20000"/>
          </a:bodyPr>
          <a:lstStyle/>
          <a:p>
            <a:pPr marL="45720" indent="0">
              <a:buNone/>
            </a:pPr>
            <a:r>
              <a:rPr lang="en-US" sz="8000" b="1" u="sng" dirty="0"/>
              <a:t>Work groups continued:</a:t>
            </a:r>
          </a:p>
          <a:p>
            <a:pPr marL="45720" indent="0">
              <a:lnSpc>
                <a:spcPct val="120000"/>
              </a:lnSpc>
              <a:buNone/>
            </a:pPr>
            <a:r>
              <a:rPr lang="en-US" sz="8600" b="1" dirty="0"/>
              <a:t>Implementation</a:t>
            </a:r>
          </a:p>
          <a:p>
            <a:pPr lvl="1">
              <a:lnSpc>
                <a:spcPct val="120000"/>
              </a:lnSpc>
            </a:pPr>
            <a:r>
              <a:rPr lang="en-US" sz="8000" dirty="0"/>
              <a:t>This workgroup has taken on the responsibility of refreshing the CE Policy and Procedure Manual.</a:t>
            </a:r>
          </a:p>
          <a:p>
            <a:pPr lvl="1">
              <a:lnSpc>
                <a:spcPct val="120000"/>
              </a:lnSpc>
            </a:pPr>
            <a:r>
              <a:rPr lang="en-US" sz="8000" dirty="0"/>
              <a:t>This workgroup will be responsible for evaluating the After Hours Plans and providing feedback. You can find the  After Hours Plans on our website under the Find Services tab, and they are posted within each local coalitions resource section. </a:t>
            </a:r>
          </a:p>
          <a:p>
            <a:pPr lvl="1">
              <a:lnSpc>
                <a:spcPct val="120000"/>
              </a:lnSpc>
            </a:pPr>
            <a:r>
              <a:rPr lang="en-US" sz="8000" dirty="0"/>
              <a:t>Evaluating the Follow up process for CE.</a:t>
            </a:r>
          </a:p>
          <a:p>
            <a:pPr lvl="1">
              <a:lnSpc>
                <a:spcPct val="120000"/>
              </a:lnSpc>
            </a:pPr>
            <a:endParaRPr lang="en-US" sz="7400" b="1" u="sng" dirty="0"/>
          </a:p>
          <a:p>
            <a:pPr lvl="1">
              <a:lnSpc>
                <a:spcPct val="120000"/>
              </a:lnSpc>
            </a:pPr>
            <a:endParaRPr lang="en-US" sz="7400" b="1" u="sng" dirty="0"/>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52294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CBA8-A8BC-E429-6B66-590A1C5432E5}"/>
              </a:ext>
            </a:extLst>
          </p:cNvPr>
          <p:cNvSpPr>
            <a:spLocks noGrp="1"/>
          </p:cNvSpPr>
          <p:nvPr>
            <p:ph type="title"/>
          </p:nvPr>
        </p:nvSpPr>
        <p:spPr>
          <a:xfrm>
            <a:off x="1143000" y="337030"/>
            <a:ext cx="9875520" cy="1356360"/>
          </a:xfrm>
        </p:spPr>
        <p:txBody>
          <a:bodyPr/>
          <a:lstStyle/>
          <a:p>
            <a:r>
              <a:rPr lang="en-US" u="sng" dirty="0"/>
              <a:t>Coordinated Entry Committee:</a:t>
            </a:r>
          </a:p>
        </p:txBody>
      </p:sp>
      <p:sp>
        <p:nvSpPr>
          <p:cNvPr id="4" name="TextBox 3">
            <a:extLst>
              <a:ext uri="{FF2B5EF4-FFF2-40B4-BE49-F238E27FC236}">
                <a16:creationId xmlns:a16="http://schemas.microsoft.com/office/drawing/2014/main" id="{7E4C4704-4E29-8366-069A-2DA69FF870C5}"/>
              </a:ext>
            </a:extLst>
          </p:cNvPr>
          <p:cNvSpPr txBox="1"/>
          <p:nvPr/>
        </p:nvSpPr>
        <p:spPr>
          <a:xfrm>
            <a:off x="1143000" y="1472410"/>
            <a:ext cx="10428514" cy="2908489"/>
          </a:xfrm>
          <a:prstGeom prst="rect">
            <a:avLst/>
          </a:prstGeom>
          <a:noFill/>
        </p:spPr>
        <p:txBody>
          <a:bodyPr wrap="square">
            <a:spAutoFit/>
          </a:bodyPr>
          <a:lstStyle/>
          <a:p>
            <a:r>
              <a:rPr lang="en-US" sz="2600" b="1" u="sng" dirty="0">
                <a:solidFill>
                  <a:schemeClr val="accent1"/>
                </a:solidFill>
              </a:rPr>
              <a:t>Work groups continued:</a:t>
            </a:r>
          </a:p>
          <a:p>
            <a:endParaRPr lang="en-US" sz="2200" dirty="0">
              <a:solidFill>
                <a:schemeClr val="accent1"/>
              </a:solidFill>
            </a:endParaRPr>
          </a:p>
          <a:p>
            <a:r>
              <a:rPr lang="en-US" sz="2800" b="1" dirty="0">
                <a:solidFill>
                  <a:schemeClr val="accent1"/>
                </a:solidFill>
              </a:rPr>
              <a:t>Youth</a:t>
            </a:r>
          </a:p>
          <a:p>
            <a:pPr marL="800100" lvl="1" indent="-342900">
              <a:buFont typeface="Arial" panose="020B0604020202020204" pitchFamily="34" charset="0"/>
              <a:buChar char="•"/>
            </a:pPr>
            <a:r>
              <a:rPr lang="en-US" sz="2600" dirty="0">
                <a:solidFill>
                  <a:schemeClr val="accent1"/>
                </a:solidFill>
              </a:rPr>
              <a:t>Responsible for how the CE system is responding to the needs of youth. </a:t>
            </a:r>
          </a:p>
          <a:p>
            <a:pPr marL="800100" lvl="1" indent="-342900">
              <a:buFont typeface="Arial" panose="020B0604020202020204" pitchFamily="34" charset="0"/>
              <a:buChar char="•"/>
            </a:pPr>
            <a:r>
              <a:rPr lang="en-US" sz="2600" dirty="0">
                <a:solidFill>
                  <a:schemeClr val="accent1"/>
                </a:solidFill>
              </a:rPr>
              <a:t>Approved the 3</a:t>
            </a:r>
            <a:r>
              <a:rPr lang="en-US" sz="2600" baseline="30000" dirty="0">
                <a:solidFill>
                  <a:schemeClr val="accent1"/>
                </a:solidFill>
              </a:rPr>
              <a:t>rd</a:t>
            </a:r>
            <a:r>
              <a:rPr lang="en-US" sz="2600" dirty="0">
                <a:solidFill>
                  <a:schemeClr val="accent1"/>
                </a:solidFill>
              </a:rPr>
              <a:t> order of priority for YHDP and working on getting it into our system.</a:t>
            </a:r>
          </a:p>
        </p:txBody>
      </p:sp>
      <p:pic>
        <p:nvPicPr>
          <p:cNvPr id="5" name="Picture 4">
            <a:extLst>
              <a:ext uri="{FF2B5EF4-FFF2-40B4-BE49-F238E27FC236}">
                <a16:creationId xmlns:a16="http://schemas.microsoft.com/office/drawing/2014/main" id="{CFE79073-A4C6-631A-277E-05AA94380BB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07647" y="558010"/>
            <a:ext cx="1240790" cy="914400"/>
          </a:xfrm>
          <a:prstGeom prst="rect">
            <a:avLst/>
          </a:prstGeom>
        </p:spPr>
      </p:pic>
    </p:spTree>
    <p:extLst>
      <p:ext uri="{BB962C8B-B14F-4D97-AF65-F5344CB8AC3E}">
        <p14:creationId xmlns:p14="http://schemas.microsoft.com/office/powerpoint/2010/main" val="388375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C7C8-9A10-F24B-45D3-C0DC9DB49EF8}"/>
              </a:ext>
            </a:extLst>
          </p:cNvPr>
          <p:cNvSpPr>
            <a:spLocks noGrp="1"/>
          </p:cNvSpPr>
          <p:nvPr>
            <p:ph type="title"/>
          </p:nvPr>
        </p:nvSpPr>
        <p:spPr/>
        <p:txBody>
          <a:bodyPr/>
          <a:lstStyle/>
          <a:p>
            <a:r>
              <a:rPr lang="en-US" u="sng" dirty="0"/>
              <a:t>Coordinated Entry Committee:</a:t>
            </a:r>
            <a:endParaRPr lang="en-US" dirty="0"/>
          </a:p>
        </p:txBody>
      </p:sp>
      <p:pic>
        <p:nvPicPr>
          <p:cNvPr id="3" name="Picture 2">
            <a:extLst>
              <a:ext uri="{FF2B5EF4-FFF2-40B4-BE49-F238E27FC236}">
                <a16:creationId xmlns:a16="http://schemas.microsoft.com/office/drawing/2014/main" id="{98BF44CD-741B-D391-7C4D-A32DC1497BD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07647" y="558010"/>
            <a:ext cx="1240790" cy="914400"/>
          </a:xfrm>
          <a:prstGeom prst="rect">
            <a:avLst/>
          </a:prstGeom>
        </p:spPr>
      </p:pic>
      <p:sp>
        <p:nvSpPr>
          <p:cNvPr id="4" name="TextBox 3">
            <a:extLst>
              <a:ext uri="{FF2B5EF4-FFF2-40B4-BE49-F238E27FC236}">
                <a16:creationId xmlns:a16="http://schemas.microsoft.com/office/drawing/2014/main" id="{90EB3149-4D4B-9FFB-9C5D-3B41D66B413B}"/>
              </a:ext>
            </a:extLst>
          </p:cNvPr>
          <p:cNvSpPr txBox="1"/>
          <p:nvPr/>
        </p:nvSpPr>
        <p:spPr>
          <a:xfrm>
            <a:off x="687165" y="1760560"/>
            <a:ext cx="10331355" cy="3754874"/>
          </a:xfrm>
          <a:prstGeom prst="rect">
            <a:avLst/>
          </a:prstGeom>
          <a:noFill/>
        </p:spPr>
        <p:txBody>
          <a:bodyPr wrap="square" rtlCol="0">
            <a:spAutoFit/>
          </a:bodyPr>
          <a:lstStyle/>
          <a:p>
            <a:r>
              <a:rPr lang="en-US" sz="2600" b="1" u="sng" dirty="0">
                <a:solidFill>
                  <a:schemeClr val="accent1"/>
                </a:solidFill>
              </a:rPr>
              <a:t>Work groups continued:</a:t>
            </a:r>
          </a:p>
          <a:p>
            <a:endParaRPr lang="en-US" sz="2800" b="1" dirty="0">
              <a:solidFill>
                <a:schemeClr val="accent1"/>
              </a:solidFill>
            </a:endParaRPr>
          </a:p>
          <a:p>
            <a:r>
              <a:rPr lang="en-US" sz="2800" b="1" dirty="0">
                <a:solidFill>
                  <a:schemeClr val="accent1"/>
                </a:solidFill>
              </a:rPr>
              <a:t>Other Systems of Care</a:t>
            </a:r>
          </a:p>
          <a:p>
            <a:pPr marL="742950" lvl="1" indent="-285750">
              <a:buFont typeface="Arial" panose="020B0604020202020204" pitchFamily="34" charset="0"/>
              <a:buChar char="•"/>
            </a:pPr>
            <a:r>
              <a:rPr lang="en-US" sz="2600" dirty="0">
                <a:solidFill>
                  <a:schemeClr val="accent1"/>
                </a:solidFill>
              </a:rPr>
              <a:t>Focused on the CE needs of those agencies who are participating or want to participate in CE but are not required to. (Examples: jails, health systems, 211, public libraries, police departments, DHS, etc.)</a:t>
            </a:r>
          </a:p>
          <a:p>
            <a:pPr marL="742950" lvl="1" indent="-285750">
              <a:buFont typeface="Arial" panose="020B0604020202020204" pitchFamily="34" charset="0"/>
              <a:buChar char="•"/>
            </a:pPr>
            <a:r>
              <a:rPr lang="en-US" sz="2600" dirty="0">
                <a:solidFill>
                  <a:schemeClr val="accent1"/>
                </a:solidFill>
              </a:rPr>
              <a:t>Currently working on agency and staff participation agreements for these agencies that focus more on what they are able to contribute to the overall system and less on what they are required to do. </a:t>
            </a:r>
          </a:p>
        </p:txBody>
      </p:sp>
    </p:spTree>
    <p:extLst>
      <p:ext uri="{BB962C8B-B14F-4D97-AF65-F5344CB8AC3E}">
        <p14:creationId xmlns:p14="http://schemas.microsoft.com/office/powerpoint/2010/main" val="34464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420A-6A95-2B02-B38E-6254D66D30DF}"/>
              </a:ext>
            </a:extLst>
          </p:cNvPr>
          <p:cNvSpPr>
            <a:spLocks noGrp="1"/>
          </p:cNvSpPr>
          <p:nvPr>
            <p:ph type="title"/>
          </p:nvPr>
        </p:nvSpPr>
        <p:spPr>
          <a:xfrm>
            <a:off x="1098369" y="368481"/>
            <a:ext cx="9875520" cy="1356360"/>
          </a:xfrm>
        </p:spPr>
        <p:txBody>
          <a:bodyPr/>
          <a:lstStyle/>
          <a:p>
            <a:r>
              <a:rPr lang="en-US" u="sng" dirty="0"/>
              <a:t>Coordinated Entry Committee:</a:t>
            </a:r>
          </a:p>
        </p:txBody>
      </p:sp>
      <p:sp>
        <p:nvSpPr>
          <p:cNvPr id="4" name="TextBox 3">
            <a:extLst>
              <a:ext uri="{FF2B5EF4-FFF2-40B4-BE49-F238E27FC236}">
                <a16:creationId xmlns:a16="http://schemas.microsoft.com/office/drawing/2014/main" id="{CA95DEF5-616E-6749-442A-F1D7730D7625}"/>
              </a:ext>
            </a:extLst>
          </p:cNvPr>
          <p:cNvSpPr txBox="1"/>
          <p:nvPr/>
        </p:nvSpPr>
        <p:spPr>
          <a:xfrm>
            <a:off x="1098369" y="1519645"/>
            <a:ext cx="9786258" cy="4816703"/>
          </a:xfrm>
          <a:prstGeom prst="rect">
            <a:avLst/>
          </a:prstGeom>
          <a:noFill/>
        </p:spPr>
        <p:txBody>
          <a:bodyPr wrap="square">
            <a:spAutoFit/>
          </a:bodyPr>
          <a:lstStyle/>
          <a:p>
            <a:r>
              <a:rPr lang="en-US" sz="2600" b="1" u="sng" dirty="0">
                <a:solidFill>
                  <a:schemeClr val="accent1"/>
                </a:solidFill>
              </a:rPr>
              <a:t>Work groups continued:</a:t>
            </a:r>
          </a:p>
          <a:p>
            <a:endParaRPr lang="en-US" sz="2200" dirty="0">
              <a:solidFill>
                <a:schemeClr val="accent1"/>
              </a:solidFill>
            </a:endParaRPr>
          </a:p>
          <a:p>
            <a:r>
              <a:rPr lang="en-US" sz="2800" b="1" dirty="0">
                <a:solidFill>
                  <a:schemeClr val="accent1"/>
                </a:solidFill>
              </a:rPr>
              <a:t>Prevention/Diversion</a:t>
            </a:r>
          </a:p>
          <a:p>
            <a:pPr marL="800100" lvl="1" indent="-342900">
              <a:buFont typeface="Arial" panose="020B0604020202020204" pitchFamily="34" charset="0"/>
              <a:buChar char="•"/>
            </a:pPr>
            <a:r>
              <a:rPr lang="en-US" sz="2600" dirty="0">
                <a:solidFill>
                  <a:schemeClr val="accent1"/>
                </a:solidFill>
              </a:rPr>
              <a:t>Focused on how CE is working for homeless prevention programs.</a:t>
            </a:r>
          </a:p>
          <a:p>
            <a:pPr marL="800100" lvl="1" indent="-342900">
              <a:buFont typeface="Arial" panose="020B0604020202020204" pitchFamily="34" charset="0"/>
              <a:buChar char="•"/>
            </a:pPr>
            <a:r>
              <a:rPr lang="en-US" sz="2600" dirty="0">
                <a:solidFill>
                  <a:schemeClr val="accent1"/>
                </a:solidFill>
              </a:rPr>
              <a:t>The group is currently reviewing and modifying our prevention assessment for homeless prevention.</a:t>
            </a:r>
          </a:p>
          <a:p>
            <a:pPr lvl="1"/>
            <a:endParaRPr lang="en-US" sz="2200" dirty="0">
              <a:solidFill>
                <a:schemeClr val="accent1"/>
              </a:solidFill>
            </a:endParaRPr>
          </a:p>
          <a:p>
            <a:r>
              <a:rPr lang="en-US" sz="2800" b="1" dirty="0">
                <a:solidFill>
                  <a:schemeClr val="accent1"/>
                </a:solidFill>
              </a:rPr>
              <a:t>Emergency Shelter</a:t>
            </a:r>
          </a:p>
          <a:p>
            <a:pPr marL="800100" lvl="1" indent="-342900">
              <a:buFont typeface="Arial" panose="020B0604020202020204" pitchFamily="34" charset="0"/>
              <a:buChar char="•"/>
            </a:pPr>
            <a:r>
              <a:rPr lang="en-US" sz="2600" dirty="0">
                <a:solidFill>
                  <a:schemeClr val="accent1"/>
                </a:solidFill>
              </a:rPr>
              <a:t>Processing feedback we received from DEHCR on the shelter standards</a:t>
            </a:r>
          </a:p>
          <a:p>
            <a:pPr lvl="1"/>
            <a:endParaRPr lang="en-US" sz="2200" b="1" dirty="0">
              <a:solidFill>
                <a:schemeClr val="accent1"/>
              </a:solidFill>
            </a:endParaRPr>
          </a:p>
        </p:txBody>
      </p:sp>
      <p:pic>
        <p:nvPicPr>
          <p:cNvPr id="5" name="Picture 4">
            <a:extLst>
              <a:ext uri="{FF2B5EF4-FFF2-40B4-BE49-F238E27FC236}">
                <a16:creationId xmlns:a16="http://schemas.microsoft.com/office/drawing/2014/main" id="{83AA1BC7-ADD5-2DAF-5A21-4E9DB28A0B5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3236" y="589461"/>
            <a:ext cx="1240790" cy="914400"/>
          </a:xfrm>
          <a:prstGeom prst="rect">
            <a:avLst/>
          </a:prstGeom>
        </p:spPr>
      </p:pic>
    </p:spTree>
    <p:extLst>
      <p:ext uri="{BB962C8B-B14F-4D97-AF65-F5344CB8AC3E}">
        <p14:creationId xmlns:p14="http://schemas.microsoft.com/office/powerpoint/2010/main" val="27756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43000" y="1728132"/>
            <a:ext cx="9872871" cy="4367868"/>
          </a:xfrm>
        </p:spPr>
        <p:txBody>
          <a:bodyPr>
            <a:normAutofit/>
          </a:bodyPr>
          <a:lstStyle/>
          <a:p>
            <a:pPr marL="45720" indent="0">
              <a:buNone/>
            </a:pPr>
            <a:r>
              <a:rPr lang="en-US" sz="2600" b="1" u="sng" dirty="0"/>
              <a:t>Work groups continued:</a:t>
            </a:r>
          </a:p>
          <a:p>
            <a:pPr marL="45720" indent="0">
              <a:buNone/>
            </a:pPr>
            <a:r>
              <a:rPr lang="en-US" sz="2800" b="1" dirty="0"/>
              <a:t>Veterans</a:t>
            </a:r>
          </a:p>
          <a:p>
            <a:pPr lvl="1"/>
            <a:r>
              <a:rPr lang="en-US" sz="2600" dirty="0"/>
              <a:t>The group is focused on how CE is working for homeless veterans. </a:t>
            </a:r>
          </a:p>
          <a:p>
            <a:pPr lvl="1"/>
            <a:r>
              <a:rPr lang="en-US" sz="2600" dirty="0"/>
              <a:t>This is currently being done in conjunction with the Veterans Advisory Board. </a:t>
            </a:r>
          </a:p>
          <a:p>
            <a:pPr lvl="2"/>
            <a:r>
              <a:rPr lang="en-US" sz="2600" dirty="0"/>
              <a:t>What role will CE play in assisting to “end veteran homelessness”?</a:t>
            </a:r>
          </a:p>
          <a:p>
            <a:pPr lvl="2"/>
            <a:r>
              <a:rPr lang="en-US" sz="2600" dirty="0"/>
              <a:t>What role does CE play in veterans case conferencing?</a:t>
            </a:r>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7905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TM03090430[[fn=Banded]]</Template>
  <TotalTime>24922</TotalTime>
  <Words>824</Words>
  <Application>Microsoft Office PowerPoint</Application>
  <PresentationFormat>Widescreen</PresentationFormat>
  <Paragraphs>99</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Basis</vt:lpstr>
      <vt:lpstr>Coordinated entry Committee  WI BOS Quarterly meeting</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Holly Sieren</cp:lastModifiedBy>
  <cp:revision>788</cp:revision>
  <cp:lastPrinted>2019-02-11T20:46:36Z</cp:lastPrinted>
  <dcterms:created xsi:type="dcterms:W3CDTF">2016-02-03T16:01:10Z</dcterms:created>
  <dcterms:modified xsi:type="dcterms:W3CDTF">2023-05-07T18:31:33Z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