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2" r:id="rId1"/>
  </p:sldMasterIdLst>
  <p:sldIdLst>
    <p:sldId id="256" r:id="rId2"/>
    <p:sldId id="259" r:id="rId3"/>
    <p:sldId id="260" r:id="rId4"/>
    <p:sldId id="261" r:id="rId5"/>
    <p:sldId id="262" r:id="rId6"/>
    <p:sldId id="263" r:id="rId7"/>
    <p:sldId id="281" r:id="rId8"/>
    <p:sldId id="265" r:id="rId9"/>
    <p:sldId id="267" r:id="rId10"/>
    <p:sldId id="277" r:id="rId11"/>
    <p:sldId id="268" r:id="rId12"/>
    <p:sldId id="269" r:id="rId13"/>
    <p:sldId id="266" r:id="rId14"/>
    <p:sldId id="278" r:id="rId15"/>
    <p:sldId id="276" r:id="rId16"/>
    <p:sldId id="270" r:id="rId17"/>
    <p:sldId id="264" r:id="rId18"/>
    <p:sldId id="279" r:id="rId19"/>
    <p:sldId id="272" r:id="rId20"/>
    <p:sldId id="280" r:id="rId21"/>
    <p:sldId id="27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8A13E11B-CBB0-4C27-8629-F7D383BDC121}" type="datetimeFigureOut">
              <a:rPr lang="en-US" smtClean="0"/>
              <a:t>6/25/2015</a:t>
            </a:fld>
            <a:endParaRPr lang="en-US"/>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5C12096D-20AF-4F55-A1CC-5663B73402D9}"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5876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13E11B-CBB0-4C27-8629-F7D383BDC121}" type="datetimeFigureOut">
              <a:rPr lang="en-US" smtClean="0"/>
              <a:t>6/25/2015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4177423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13E11B-CBB0-4C27-8629-F7D383BDC121}" type="datetimeFigureOut">
              <a:rPr lang="en-US" smtClean="0"/>
              <a:t>6/25/2015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3116872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13E11B-CBB0-4C27-8629-F7D383BDC121}" type="datetimeFigureOut">
              <a:rPr lang="en-US" smtClean="0"/>
              <a:t>6/25/2015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430828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13E11B-CBB0-4C27-8629-F7D383BDC121}" type="datetimeFigureOut">
              <a:rPr lang="en-US" smtClean="0"/>
              <a:t>6/25/2015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2096D-20AF-4F55-A1CC-5663B73402D9}"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9356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13E11B-CBB0-4C27-8629-F7D383BDC121}" type="datetimeFigureOut">
              <a:rPr lang="en-US" smtClean="0"/>
              <a:t>6/25/2015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2793338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13E11B-CBB0-4C27-8629-F7D383BDC121}" type="datetimeFigureOut">
              <a:rPr lang="en-US" smtClean="0"/>
              <a:t>6/25/2015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438175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A13E11B-CBB0-4C27-8629-F7D383BDC121}" type="datetimeFigureOut">
              <a:rPr lang="en-US" smtClean="0"/>
              <a:t>6/25/2015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2355040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13E11B-CBB0-4C27-8629-F7D383BDC121}" type="datetimeFigureOut">
              <a:rPr lang="en-US" smtClean="0"/>
              <a:t>6/25/2015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1384642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13E11B-CBB0-4C27-8629-F7D383BDC121}" type="datetimeFigureOut">
              <a:rPr lang="en-US" smtClean="0"/>
              <a:t>6/25/2015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1092951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13E11B-CBB0-4C27-8629-F7D383BDC121}" type="datetimeFigureOut">
              <a:rPr lang="en-US" smtClean="0"/>
              <a:t>6/25/2015</a:t>
            </a:fld>
            <a:endParaRPr lang="en-US"/>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18057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8A13E11B-CBB0-4C27-8629-F7D383BDC121}" type="datetimeFigureOut">
              <a:rPr lang="en-US" smtClean="0"/>
              <a:t>6/25/2015</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5C12096D-20AF-4F55-A1CC-5663B73402D9}" type="slidenum">
              <a:rPr lang="en-US" smtClean="0"/>
              <a:t>‹#›</a:t>
            </a:fld>
            <a:endParaRPr lang="en-US"/>
          </a:p>
        </p:txBody>
      </p:sp>
    </p:spTree>
    <p:extLst>
      <p:ext uri="{BB962C8B-B14F-4D97-AF65-F5344CB8AC3E}">
        <p14:creationId xmlns:p14="http://schemas.microsoft.com/office/powerpoint/2010/main" val="2465148029"/>
      </p:ext>
    </p:extLst>
  </p:cSld>
  <p:clrMap bg1="lt1" tx1="dk1" bg2="lt2" tx2="dk2" accent1="accent1" accent2="accent2" accent3="accent3" accent4="accent4" accent5="accent5" accent6="accent6" hlink="hlink" folHlink="folHlink"/>
  <p:sldLayoutIdLst>
    <p:sldLayoutId id="2147484083" r:id="rId1"/>
    <p:sldLayoutId id="2147484084" r:id="rId2"/>
    <p:sldLayoutId id="2147484085" r:id="rId3"/>
    <p:sldLayoutId id="2147484086" r:id="rId4"/>
    <p:sldLayoutId id="2147484087" r:id="rId5"/>
    <p:sldLayoutId id="2147484088" r:id="rId6"/>
    <p:sldLayoutId id="2147484089" r:id="rId7"/>
    <p:sldLayoutId id="2147484090" r:id="rId8"/>
    <p:sldLayoutId id="2147484091" r:id="rId9"/>
    <p:sldLayoutId id="2147484092" r:id="rId10"/>
    <p:sldLayoutId id="2147484093"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t>Balance of State</a:t>
            </a:r>
            <a:br>
              <a:rPr lang="en-US" sz="6000" dirty="0" smtClean="0"/>
            </a:br>
            <a:r>
              <a:rPr lang="en-US" sz="6000" dirty="0" smtClean="0"/>
              <a:t>PIT Lead Training #1</a:t>
            </a:r>
            <a:endParaRPr lang="en-US" sz="6000" dirty="0"/>
          </a:p>
        </p:txBody>
      </p:sp>
      <p:sp>
        <p:nvSpPr>
          <p:cNvPr id="3" name="Subtitle 2"/>
          <p:cNvSpPr>
            <a:spLocks noGrp="1"/>
          </p:cNvSpPr>
          <p:nvPr>
            <p:ph type="subTitle" idx="1"/>
          </p:nvPr>
        </p:nvSpPr>
        <p:spPr/>
        <p:txBody>
          <a:bodyPr/>
          <a:lstStyle/>
          <a:p>
            <a:r>
              <a:rPr lang="en-US" dirty="0" smtClean="0"/>
              <a:t>June 25, 2015</a:t>
            </a:r>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32285667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Data Collection – Sheltered Count</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92500" lnSpcReduction="10000"/>
          </a:bodyPr>
          <a:lstStyle/>
          <a:p>
            <a:pPr>
              <a:lnSpc>
                <a:spcPct val="120000"/>
              </a:lnSpc>
            </a:pPr>
            <a:r>
              <a:rPr lang="en-US" dirty="0" smtClean="0"/>
              <a:t>The Sheltered Count:  total number of people for the PIT is reported on the Housing Inventory Chart (HIC). </a:t>
            </a:r>
          </a:p>
          <a:p>
            <a:pPr>
              <a:lnSpc>
                <a:spcPct val="120000"/>
              </a:lnSpc>
            </a:pPr>
            <a:r>
              <a:rPr lang="en-US" dirty="0" smtClean="0"/>
              <a:t>The Sheltered Count:  demographics &amp; subpopulation information are reported in two different places:</a:t>
            </a:r>
          </a:p>
          <a:p>
            <a:pPr lvl="1">
              <a:lnSpc>
                <a:spcPct val="120000"/>
              </a:lnSpc>
              <a:buFont typeface="Courier New" panose="02070309020205020404" pitchFamily="49" charset="0"/>
              <a:buChar char="o"/>
            </a:pPr>
            <a:r>
              <a:rPr lang="en-US" u="sng" dirty="0" smtClean="0"/>
              <a:t>HMIS database</a:t>
            </a:r>
          </a:p>
          <a:p>
            <a:pPr lvl="2">
              <a:lnSpc>
                <a:spcPct val="120000"/>
              </a:lnSpc>
              <a:buFont typeface="Wingdings" panose="05000000000000000000" pitchFamily="2" charset="2"/>
              <a:buChar char="§"/>
            </a:pPr>
            <a:r>
              <a:rPr lang="en-US" dirty="0" smtClean="0"/>
              <a:t>For those projects using Service Point and who complete their data entry correctly, the information can be extracted from the system.</a:t>
            </a:r>
          </a:p>
          <a:p>
            <a:pPr lvl="2">
              <a:lnSpc>
                <a:spcPct val="120000"/>
              </a:lnSpc>
              <a:buFont typeface="Wingdings" panose="05000000000000000000" pitchFamily="2" charset="2"/>
              <a:buChar char="§"/>
            </a:pPr>
            <a:r>
              <a:rPr lang="en-US" dirty="0" smtClean="0"/>
              <a:t>Each project must ensure their data is complete and correct prior to submission to the PIT lead.</a:t>
            </a:r>
          </a:p>
          <a:p>
            <a:pPr lvl="1">
              <a:lnSpc>
                <a:spcPct val="120000"/>
              </a:lnSpc>
              <a:buFont typeface="Courier New" panose="02070309020205020404" pitchFamily="49" charset="0"/>
              <a:buChar char="o"/>
            </a:pPr>
            <a:r>
              <a:rPr lang="en-US" u="sng" dirty="0" smtClean="0"/>
              <a:t>Non-WISP Form </a:t>
            </a:r>
            <a:r>
              <a:rPr lang="en-US" dirty="0" smtClean="0"/>
              <a:t>in Google </a:t>
            </a:r>
            <a:r>
              <a:rPr lang="en-US" dirty="0"/>
              <a:t>D</a:t>
            </a:r>
            <a:r>
              <a:rPr lang="en-US" dirty="0" smtClean="0"/>
              <a:t>rive</a:t>
            </a:r>
          </a:p>
          <a:p>
            <a:pPr lvl="2">
              <a:lnSpc>
                <a:spcPct val="120000"/>
              </a:lnSpc>
              <a:buFont typeface="Wingdings" panose="05000000000000000000" pitchFamily="2" charset="2"/>
              <a:buChar char="§"/>
            </a:pPr>
            <a:r>
              <a:rPr lang="en-US" dirty="0" smtClean="0"/>
              <a:t>For those projects that do not use Service Point, they must conduct a survey to gather the demographic and subpopulation information required.</a:t>
            </a:r>
          </a:p>
          <a:p>
            <a:pPr lvl="2">
              <a:lnSpc>
                <a:spcPct val="120000"/>
              </a:lnSpc>
              <a:buFont typeface="Wingdings" panose="05000000000000000000" pitchFamily="2" charset="2"/>
              <a:buChar char="§"/>
            </a:pPr>
            <a:r>
              <a:rPr lang="en-US" dirty="0" smtClean="0"/>
              <a:t>Those surveys must be reviewed, screened, totaled, and submitted to the PIT lead. </a:t>
            </a:r>
          </a:p>
          <a:p>
            <a:pPr lvl="2">
              <a:lnSpc>
                <a:spcPct val="120000"/>
              </a:lnSpc>
              <a:buFont typeface="Wingdings" panose="05000000000000000000" pitchFamily="2" charset="2"/>
              <a:buChar char="§"/>
            </a:pPr>
            <a:r>
              <a:rPr lang="en-US" dirty="0" smtClean="0"/>
              <a:t>The PIT lead is required to complete the Non-WISP form in Google </a:t>
            </a:r>
            <a:r>
              <a:rPr lang="en-US" dirty="0"/>
              <a:t>D</a:t>
            </a:r>
            <a:r>
              <a:rPr lang="en-US" dirty="0" smtClean="0"/>
              <a:t>rive.</a:t>
            </a:r>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5659066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fontScale="90000"/>
          </a:bodyPr>
          <a:lstStyle/>
          <a:p>
            <a:r>
              <a:rPr lang="en-US" sz="4000" b="1" dirty="0" smtClean="0"/>
              <a:t>Data Collection – Housing Inventory Chart</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92500" lnSpcReduction="10000"/>
          </a:bodyPr>
          <a:lstStyle/>
          <a:p>
            <a:pPr>
              <a:lnSpc>
                <a:spcPct val="120000"/>
              </a:lnSpc>
            </a:pPr>
            <a:r>
              <a:rPr lang="en-US" dirty="0" smtClean="0"/>
              <a:t>The Housing Inventory Chart (HIC) is a list of all the emergency shelters, motel voucher programs, safe havens, and transitional housing projects in each of the 21 local continua that comprise the Balance of State  </a:t>
            </a:r>
            <a:r>
              <a:rPr lang="en-US" dirty="0" err="1" smtClean="0"/>
              <a:t>CoC</a:t>
            </a:r>
            <a:r>
              <a:rPr lang="en-US" dirty="0" smtClean="0"/>
              <a:t>.  There is also a section for permanent supportive housing and rapid re-housing projects.</a:t>
            </a:r>
          </a:p>
          <a:p>
            <a:pPr lvl="1">
              <a:lnSpc>
                <a:spcPct val="120000"/>
              </a:lnSpc>
              <a:buFont typeface="Courier New" panose="02070309020205020404" pitchFamily="49" charset="0"/>
              <a:buChar char="o"/>
            </a:pPr>
            <a:r>
              <a:rPr lang="en-US" dirty="0" smtClean="0"/>
              <a:t>The HIC includes agencies that use HMIS and do not use HMIS.</a:t>
            </a:r>
          </a:p>
          <a:p>
            <a:pPr lvl="1">
              <a:lnSpc>
                <a:spcPct val="120000"/>
              </a:lnSpc>
              <a:buFont typeface="Courier New" panose="02070309020205020404" pitchFamily="49" charset="0"/>
              <a:buChar char="o"/>
            </a:pPr>
            <a:r>
              <a:rPr lang="en-US" dirty="0" smtClean="0"/>
              <a:t>The HIC includes the number of beds, the number of units, seasonal, and overflow beds.</a:t>
            </a:r>
          </a:p>
          <a:p>
            <a:pPr>
              <a:lnSpc>
                <a:spcPct val="120000"/>
              </a:lnSpc>
            </a:pPr>
            <a:r>
              <a:rPr lang="en-US" dirty="0" smtClean="0"/>
              <a:t>The last 5 columns of the HIC chart are for the total PIT counts for </a:t>
            </a:r>
            <a:r>
              <a:rPr lang="en-US" u="sng" dirty="0" smtClean="0"/>
              <a:t>EACH project listed </a:t>
            </a:r>
            <a:r>
              <a:rPr lang="en-US" dirty="0" smtClean="0"/>
              <a:t>on the HIC.</a:t>
            </a:r>
          </a:p>
          <a:p>
            <a:pPr lvl="1">
              <a:lnSpc>
                <a:spcPct val="120000"/>
              </a:lnSpc>
              <a:buFont typeface="Courier New" panose="02070309020205020404" pitchFamily="49" charset="0"/>
              <a:buChar char="o"/>
            </a:pPr>
            <a:r>
              <a:rPr lang="en-US" dirty="0" smtClean="0"/>
              <a:t>Total, # unaccompanied youth, # people in households with children, # people in households without children, utilization rate</a:t>
            </a:r>
          </a:p>
          <a:p>
            <a:pPr>
              <a:lnSpc>
                <a:spcPct val="120000"/>
              </a:lnSpc>
            </a:pPr>
            <a:r>
              <a:rPr lang="en-US" dirty="0" smtClean="0"/>
              <a:t>The  PIT count on the HIC shows total numbers for the SHELTERED COUNT. </a:t>
            </a:r>
          </a:p>
          <a:p>
            <a:pPr lvl="1">
              <a:lnSpc>
                <a:spcPct val="120000"/>
              </a:lnSpc>
              <a:buFont typeface="Courier New" panose="02070309020205020404" pitchFamily="49" charset="0"/>
              <a:buChar char="o"/>
            </a:pPr>
            <a:r>
              <a:rPr lang="en-US" dirty="0" smtClean="0"/>
              <a:t>It </a:t>
            </a:r>
            <a:r>
              <a:rPr lang="en-US" u="sng" dirty="0" smtClean="0"/>
              <a:t>does not </a:t>
            </a:r>
            <a:r>
              <a:rPr lang="en-US" dirty="0" smtClean="0"/>
              <a:t>provide detailed demographics or subpopulation information. </a:t>
            </a:r>
          </a:p>
          <a:p>
            <a:pPr lvl="1">
              <a:lnSpc>
                <a:spcPct val="120000"/>
              </a:lnSpc>
              <a:buFont typeface="Courier New" panose="02070309020205020404" pitchFamily="49" charset="0"/>
              <a:buChar char="o"/>
            </a:pPr>
            <a:r>
              <a:rPr lang="en-US" dirty="0" smtClean="0"/>
              <a:t>It </a:t>
            </a:r>
            <a:r>
              <a:rPr lang="en-US" u="sng" dirty="0" smtClean="0"/>
              <a:t>does not </a:t>
            </a:r>
            <a:r>
              <a:rPr lang="en-US" dirty="0" smtClean="0"/>
              <a:t>provide information about the unsheltered count.</a:t>
            </a:r>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022988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Data Collection – Unsheltered Count</a:t>
            </a:r>
            <a:endParaRPr lang="en-US" sz="4000" b="1" dirty="0"/>
          </a:p>
        </p:txBody>
      </p:sp>
      <p:sp>
        <p:nvSpPr>
          <p:cNvPr id="3" name="Content Placeholder 2"/>
          <p:cNvSpPr>
            <a:spLocks noGrp="1"/>
          </p:cNvSpPr>
          <p:nvPr>
            <p:ph idx="1"/>
          </p:nvPr>
        </p:nvSpPr>
        <p:spPr>
          <a:xfrm>
            <a:off x="710214" y="1509204"/>
            <a:ext cx="10688714" cy="4935984"/>
          </a:xfrm>
        </p:spPr>
        <p:txBody>
          <a:bodyPr>
            <a:normAutofit fontScale="92500" lnSpcReduction="10000"/>
          </a:bodyPr>
          <a:lstStyle/>
          <a:p>
            <a:pPr>
              <a:lnSpc>
                <a:spcPct val="120000"/>
              </a:lnSpc>
            </a:pPr>
            <a:r>
              <a:rPr lang="en-US" dirty="0" smtClean="0"/>
              <a:t>Unsheltered PIT count information is </a:t>
            </a:r>
            <a:r>
              <a:rPr lang="en-US" u="sng" dirty="0" smtClean="0"/>
              <a:t>NOT</a:t>
            </a:r>
            <a:r>
              <a:rPr lang="en-US" dirty="0" smtClean="0"/>
              <a:t> recorded on the HIC.</a:t>
            </a:r>
          </a:p>
          <a:p>
            <a:pPr>
              <a:lnSpc>
                <a:spcPct val="120000"/>
              </a:lnSpc>
            </a:pPr>
            <a:r>
              <a:rPr lang="en-US" dirty="0"/>
              <a:t>The </a:t>
            </a:r>
            <a:r>
              <a:rPr lang="en-US" dirty="0" smtClean="0"/>
              <a:t>Unsheltered Count - demographics </a:t>
            </a:r>
            <a:r>
              <a:rPr lang="en-US" dirty="0"/>
              <a:t>&amp; subpopulation information are reported in two different </a:t>
            </a:r>
            <a:r>
              <a:rPr lang="en-US" dirty="0" smtClean="0"/>
              <a:t>locations using the same process.</a:t>
            </a:r>
          </a:p>
          <a:p>
            <a:pPr>
              <a:lnSpc>
                <a:spcPct val="120000"/>
              </a:lnSpc>
            </a:pPr>
            <a:r>
              <a:rPr lang="en-US" dirty="0" smtClean="0"/>
              <a:t>Location:</a:t>
            </a:r>
          </a:p>
          <a:p>
            <a:pPr lvl="1">
              <a:lnSpc>
                <a:spcPct val="120000"/>
              </a:lnSpc>
              <a:buFont typeface="Wingdings" panose="05000000000000000000" pitchFamily="2" charset="2"/>
              <a:buChar char="ü"/>
            </a:pPr>
            <a:r>
              <a:rPr lang="en-US" dirty="0" smtClean="0"/>
              <a:t>HMIS database</a:t>
            </a:r>
          </a:p>
          <a:p>
            <a:pPr lvl="1">
              <a:lnSpc>
                <a:spcPct val="120000"/>
              </a:lnSpc>
              <a:buFont typeface="Wingdings" panose="05000000000000000000" pitchFamily="2" charset="2"/>
              <a:buChar char="ü"/>
            </a:pPr>
            <a:r>
              <a:rPr lang="en-US" dirty="0" smtClean="0"/>
              <a:t>Non-WISP Form</a:t>
            </a:r>
          </a:p>
          <a:p>
            <a:pPr>
              <a:lnSpc>
                <a:spcPct val="120000"/>
              </a:lnSpc>
            </a:pPr>
            <a:r>
              <a:rPr lang="en-US" dirty="0" smtClean="0"/>
              <a:t>Process:  </a:t>
            </a:r>
          </a:p>
          <a:p>
            <a:pPr lvl="1">
              <a:lnSpc>
                <a:spcPct val="120000"/>
              </a:lnSpc>
            </a:pPr>
            <a:r>
              <a:rPr lang="en-US" dirty="0" smtClean="0"/>
              <a:t>A survey must be conducted to collect required information and to ensure (1) eligibility under the homeless definition and (2) de-duplication.</a:t>
            </a:r>
          </a:p>
          <a:p>
            <a:pPr lvl="1">
              <a:lnSpc>
                <a:spcPct val="120000"/>
              </a:lnSpc>
            </a:pPr>
            <a:r>
              <a:rPr lang="en-US" dirty="0" smtClean="0"/>
              <a:t>Those surveys must be reviewed, screened, and either submitted to the PIT lead (non-WISP) or entered into Service Point (WISP).</a:t>
            </a:r>
          </a:p>
          <a:p>
            <a:pPr lvl="1">
              <a:lnSpc>
                <a:spcPct val="120000"/>
              </a:lnSpc>
            </a:pPr>
            <a:r>
              <a:rPr lang="en-US" dirty="0" smtClean="0"/>
              <a:t>The PIT lead is required to complete the Non-WISP form in Google </a:t>
            </a:r>
            <a:r>
              <a:rPr lang="en-US" dirty="0"/>
              <a:t>D</a:t>
            </a:r>
            <a:r>
              <a:rPr lang="en-US" dirty="0" smtClean="0"/>
              <a:t>rive. </a:t>
            </a:r>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9889134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Data Collection – Deduplication Chart</a:t>
            </a:r>
            <a:endParaRPr lang="en-US" sz="4000" b="1" dirty="0"/>
          </a:p>
        </p:txBody>
      </p:sp>
      <p:sp>
        <p:nvSpPr>
          <p:cNvPr id="3" name="Content Placeholder 2"/>
          <p:cNvSpPr>
            <a:spLocks noGrp="1"/>
          </p:cNvSpPr>
          <p:nvPr>
            <p:ph idx="1"/>
          </p:nvPr>
        </p:nvSpPr>
        <p:spPr>
          <a:xfrm>
            <a:off x="710214" y="1509204"/>
            <a:ext cx="10688714" cy="4785064"/>
          </a:xfrm>
        </p:spPr>
        <p:txBody>
          <a:bodyPr>
            <a:normAutofit lnSpcReduction="10000"/>
          </a:bodyPr>
          <a:lstStyle/>
          <a:p>
            <a:pPr>
              <a:lnSpc>
                <a:spcPct val="120000"/>
              </a:lnSpc>
            </a:pPr>
            <a:r>
              <a:rPr lang="en-US" dirty="0" smtClean="0"/>
              <a:t>By allowing service-based counting, we increase the possibility of duplication. Therefore, HUD requires policies to ensure a de-duplicated count can be obtained.</a:t>
            </a:r>
          </a:p>
          <a:p>
            <a:pPr>
              <a:lnSpc>
                <a:spcPct val="120000"/>
              </a:lnSpc>
            </a:pPr>
            <a:r>
              <a:rPr lang="en-US" dirty="0" smtClean="0"/>
              <a:t>The Balance of State </a:t>
            </a:r>
            <a:r>
              <a:rPr lang="en-US" dirty="0" err="1" smtClean="0"/>
              <a:t>CoC</a:t>
            </a:r>
            <a:r>
              <a:rPr lang="en-US" dirty="0" smtClean="0"/>
              <a:t> is going to use a new form, “De-duplication Chart” in Google </a:t>
            </a:r>
            <a:r>
              <a:rPr lang="en-US" dirty="0"/>
              <a:t>D</a:t>
            </a:r>
            <a:r>
              <a:rPr lang="en-US" dirty="0" smtClean="0"/>
              <a:t>rive to ensure that those unsheltered persons counted during the overnight count are not duplicated with those counted during the post-count window.</a:t>
            </a:r>
          </a:p>
          <a:p>
            <a:pPr lvl="1">
              <a:lnSpc>
                <a:spcPct val="120000"/>
              </a:lnSpc>
              <a:buFont typeface="Wingdings" panose="05000000000000000000" pitchFamily="2" charset="2"/>
              <a:buChar char="ü"/>
            </a:pPr>
            <a:r>
              <a:rPr lang="en-US" dirty="0" smtClean="0"/>
              <a:t>The PIT lead will be required to enter certain data fields for each person counted as unsheltered. This includes during the night of the count (both in HMIS and non-WISP) as well as surveys completed during the post count window through service-based counting.</a:t>
            </a:r>
          </a:p>
          <a:p>
            <a:pPr lvl="1">
              <a:lnSpc>
                <a:spcPct val="120000"/>
              </a:lnSpc>
              <a:buFont typeface="Wingdings" panose="05000000000000000000" pitchFamily="2" charset="2"/>
              <a:buChar char="ü"/>
            </a:pPr>
            <a:r>
              <a:rPr lang="en-US" dirty="0" smtClean="0"/>
              <a:t>The </a:t>
            </a:r>
            <a:r>
              <a:rPr lang="en-US" dirty="0" err="1" smtClean="0"/>
              <a:t>CoC</a:t>
            </a:r>
            <a:r>
              <a:rPr lang="en-US" dirty="0" smtClean="0"/>
              <a:t> Coordinator will work with the HMIS lead to identify potential duplications among the 21 continua.</a:t>
            </a:r>
          </a:p>
          <a:p>
            <a:pPr lvl="1">
              <a:lnSpc>
                <a:spcPct val="120000"/>
              </a:lnSpc>
              <a:buFont typeface="Wingdings" panose="05000000000000000000" pitchFamily="2" charset="2"/>
              <a:buChar char="ü"/>
            </a:pPr>
            <a:r>
              <a:rPr lang="en-US" dirty="0" smtClean="0"/>
              <a:t>The PIT lead will be responsible for “cleaning” the data to ensure de-duplication within his/her continua.</a:t>
            </a:r>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9502290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Deduplication Chart - Example</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marL="274320" lvl="1" indent="0">
              <a:lnSpc>
                <a:spcPct val="120000"/>
              </a:lnSpc>
              <a:buNone/>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graphicFrame>
        <p:nvGraphicFramePr>
          <p:cNvPr id="5" name="Table 4"/>
          <p:cNvGraphicFramePr>
            <a:graphicFrameLocks noGrp="1"/>
          </p:cNvGraphicFramePr>
          <p:nvPr>
            <p:extLst>
              <p:ext uri="{D42A27DB-BD31-4B8C-83A1-F6EECF244321}">
                <p14:modId xmlns:p14="http://schemas.microsoft.com/office/powerpoint/2010/main" val="3885743077"/>
              </p:ext>
            </p:extLst>
          </p:nvPr>
        </p:nvGraphicFramePr>
        <p:xfrm>
          <a:off x="1561483" y="1606858"/>
          <a:ext cx="8683347" cy="3235960"/>
        </p:xfrm>
        <a:graphic>
          <a:graphicData uri="http://schemas.openxmlformats.org/drawingml/2006/table">
            <a:tbl>
              <a:tblPr firstRow="1" bandRow="1">
                <a:tableStyleId>{7DF18680-E054-41AD-8BC1-D1AEF772440D}</a:tableStyleId>
              </a:tblPr>
              <a:tblGrid>
                <a:gridCol w="877203"/>
                <a:gridCol w="744880"/>
                <a:gridCol w="732956"/>
                <a:gridCol w="638102"/>
                <a:gridCol w="690463"/>
                <a:gridCol w="627208"/>
                <a:gridCol w="680968"/>
                <a:gridCol w="594752"/>
                <a:gridCol w="435660"/>
                <a:gridCol w="519686"/>
                <a:gridCol w="609288"/>
                <a:gridCol w="609288"/>
                <a:gridCol w="922893"/>
              </a:tblGrid>
              <a:tr h="327026">
                <a:tc>
                  <a:txBody>
                    <a:bodyPr/>
                    <a:lstStyle/>
                    <a:p>
                      <a:pPr algn="ctr"/>
                      <a:r>
                        <a:rPr lang="en-US" dirty="0" smtClean="0"/>
                        <a:t>Survey ID</a:t>
                      </a:r>
                      <a:endParaRPr lang="en-US" dirty="0"/>
                    </a:p>
                  </a:txBody>
                  <a:tcPr/>
                </a:tc>
                <a:tc>
                  <a:txBody>
                    <a:bodyPr/>
                    <a:lstStyle/>
                    <a:p>
                      <a:pPr algn="ctr"/>
                      <a:r>
                        <a:rPr lang="en-US" dirty="0" smtClean="0"/>
                        <a:t>First in.</a:t>
                      </a:r>
                      <a:endParaRPr lang="en-US" dirty="0"/>
                    </a:p>
                  </a:txBody>
                  <a:tcPr/>
                </a:tc>
                <a:tc>
                  <a:txBody>
                    <a:bodyPr/>
                    <a:lstStyle/>
                    <a:p>
                      <a:pPr algn="ctr"/>
                      <a:r>
                        <a:rPr lang="en-US" dirty="0" smtClean="0"/>
                        <a:t>Last in.</a:t>
                      </a:r>
                      <a:endParaRPr lang="en-US" dirty="0"/>
                    </a:p>
                  </a:txBody>
                  <a:tcPr/>
                </a:tc>
                <a:tc>
                  <a:txBody>
                    <a:bodyPr/>
                    <a:lstStyle/>
                    <a:p>
                      <a:pPr algn="ctr"/>
                      <a:r>
                        <a:rPr lang="en-US" dirty="0" smtClean="0"/>
                        <a:t>Age</a:t>
                      </a:r>
                      <a:endParaRPr lang="en-US" dirty="0"/>
                    </a:p>
                  </a:txBody>
                  <a:tcPr/>
                </a:tc>
                <a:tc>
                  <a:txBody>
                    <a:bodyPr/>
                    <a:lstStyle/>
                    <a:p>
                      <a:pPr algn="ctr"/>
                      <a:r>
                        <a:rPr lang="en-US" dirty="0" smtClean="0"/>
                        <a:t>Gen.</a:t>
                      </a:r>
                      <a:endParaRPr lang="en-US" dirty="0"/>
                    </a:p>
                  </a:txBody>
                  <a:tcPr/>
                </a:tc>
                <a:tc>
                  <a:txBody>
                    <a:bodyPr/>
                    <a:lstStyle/>
                    <a:p>
                      <a:pPr algn="ctr"/>
                      <a:r>
                        <a:rPr lang="en-US" dirty="0" smtClean="0"/>
                        <a:t>Eth.</a:t>
                      </a:r>
                      <a:endParaRPr lang="en-US" dirty="0"/>
                    </a:p>
                  </a:txBody>
                  <a:tcPr/>
                </a:tc>
                <a:tc>
                  <a:txBody>
                    <a:bodyPr/>
                    <a:lstStyle/>
                    <a:p>
                      <a:pPr algn="ctr"/>
                      <a:r>
                        <a:rPr lang="en-US" dirty="0" smtClean="0"/>
                        <a:t>Race</a:t>
                      </a:r>
                      <a:endParaRPr lang="en-US" dirty="0"/>
                    </a:p>
                  </a:txBody>
                  <a:tcPr/>
                </a:tc>
                <a:tc>
                  <a:txBody>
                    <a:bodyPr/>
                    <a:lstStyle/>
                    <a:p>
                      <a:pPr algn="ctr"/>
                      <a:r>
                        <a:rPr lang="en-US" dirty="0" smtClean="0"/>
                        <a:t>Vet</a:t>
                      </a:r>
                      <a:endParaRPr lang="en-US" dirty="0"/>
                    </a:p>
                  </a:txBody>
                  <a:tcPr/>
                </a:tc>
                <a:tc>
                  <a:txBody>
                    <a:bodyPr/>
                    <a:lstStyle/>
                    <a:p>
                      <a:pPr algn="ctr"/>
                      <a:r>
                        <a:rPr lang="en-US" dirty="0" smtClean="0"/>
                        <a:t>DV</a:t>
                      </a:r>
                      <a:endParaRPr lang="en-US" dirty="0"/>
                    </a:p>
                  </a:txBody>
                  <a:tcPr/>
                </a:tc>
                <a:tc>
                  <a:txBody>
                    <a:bodyPr/>
                    <a:lstStyle/>
                    <a:p>
                      <a:pPr algn="ctr"/>
                      <a:r>
                        <a:rPr lang="en-US" dirty="0" smtClean="0"/>
                        <a:t>S/F</a:t>
                      </a:r>
                      <a:endParaRPr lang="en-US" dirty="0"/>
                    </a:p>
                  </a:txBody>
                  <a:tcPr/>
                </a:tc>
                <a:tc>
                  <a:txBody>
                    <a:bodyPr/>
                    <a:lstStyle/>
                    <a:p>
                      <a:pPr algn="ctr"/>
                      <a:r>
                        <a:rPr lang="en-US" dirty="0" smtClean="0"/>
                        <a:t>Dis.</a:t>
                      </a:r>
                      <a:endParaRPr lang="en-US" dirty="0"/>
                    </a:p>
                  </a:txBody>
                  <a:tcPr/>
                </a:tc>
                <a:tc>
                  <a:txBody>
                    <a:bodyPr/>
                    <a:lstStyle/>
                    <a:p>
                      <a:pPr algn="ctr"/>
                      <a:r>
                        <a:rPr lang="en-US" dirty="0" smtClean="0"/>
                        <a:t>CH</a:t>
                      </a:r>
                      <a:endParaRPr lang="en-US" dirty="0"/>
                    </a:p>
                  </a:txBody>
                  <a:tcPr/>
                </a:tc>
                <a:tc>
                  <a:txBody>
                    <a:bodyPr/>
                    <a:lstStyle/>
                    <a:p>
                      <a:pPr algn="ctr"/>
                      <a:r>
                        <a:rPr lang="en-US" dirty="0" smtClean="0"/>
                        <a:t>Locate</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A</a:t>
                      </a:r>
                      <a:endParaRPr lang="en-US" dirty="0"/>
                    </a:p>
                  </a:txBody>
                  <a:tcPr/>
                </a:tc>
                <a:tc>
                  <a:txBody>
                    <a:bodyPr/>
                    <a:lstStyle/>
                    <a:p>
                      <a:pPr algn="ctr"/>
                      <a:r>
                        <a:rPr lang="en-US" dirty="0" smtClean="0"/>
                        <a:t>S</a:t>
                      </a:r>
                      <a:endParaRPr lang="en-US" dirty="0"/>
                    </a:p>
                  </a:txBody>
                  <a:tcPr/>
                </a:tc>
                <a:tc>
                  <a:txBody>
                    <a:bodyPr/>
                    <a:lstStyle/>
                    <a:p>
                      <a:pPr algn="ctr"/>
                      <a:r>
                        <a:rPr lang="en-US" dirty="0" smtClean="0"/>
                        <a:t>32</a:t>
                      </a:r>
                      <a:endParaRPr lang="en-US" dirty="0"/>
                    </a:p>
                  </a:txBody>
                  <a:tcPr/>
                </a:tc>
                <a:tc>
                  <a:txBody>
                    <a:bodyPr/>
                    <a:lstStyle/>
                    <a:p>
                      <a:pPr algn="ctr"/>
                      <a:r>
                        <a:rPr lang="en-US" dirty="0" smtClean="0"/>
                        <a:t>M</a:t>
                      </a:r>
                      <a:endParaRPr lang="en-US" dirty="0"/>
                    </a:p>
                  </a:txBody>
                  <a:tcPr/>
                </a:tc>
                <a:tc>
                  <a:txBody>
                    <a:bodyPr/>
                    <a:lstStyle/>
                    <a:p>
                      <a:pPr algn="ctr"/>
                      <a:r>
                        <a:rPr lang="en-US" dirty="0" smtClean="0"/>
                        <a:t>N</a:t>
                      </a:r>
                      <a:endParaRPr lang="en-US" dirty="0"/>
                    </a:p>
                  </a:txBody>
                  <a:tcPr/>
                </a:tc>
                <a:tc>
                  <a:txBody>
                    <a:bodyPr/>
                    <a:lstStyle/>
                    <a:p>
                      <a:pPr algn="ctr"/>
                      <a:r>
                        <a:rPr lang="en-US" dirty="0" smtClean="0"/>
                        <a:t>W</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S</a:t>
                      </a:r>
                      <a:endParaRPr lang="en-US" dirty="0"/>
                    </a:p>
                  </a:txBody>
                  <a:tcPr/>
                </a:tc>
                <a:tc>
                  <a:txBody>
                    <a:bodyPr/>
                    <a:lstStyle/>
                    <a:p>
                      <a:pPr algn="ctr"/>
                      <a:r>
                        <a:rPr lang="en-US" dirty="0" smtClean="0"/>
                        <a:t>N</a:t>
                      </a:r>
                      <a:endParaRPr lang="en-US" dirty="0"/>
                    </a:p>
                  </a:txBody>
                  <a:tcPr/>
                </a:tc>
                <a:tc>
                  <a:txBody>
                    <a:bodyPr/>
                    <a:lstStyle/>
                    <a:p>
                      <a:pPr algn="ctr"/>
                      <a:r>
                        <a:rPr lang="en-US" dirty="0" smtClean="0"/>
                        <a:t>Y</a:t>
                      </a:r>
                      <a:endParaRPr lang="en-US" dirty="0"/>
                    </a:p>
                  </a:txBody>
                  <a:tcPr/>
                </a:tc>
                <a:tc>
                  <a:txBody>
                    <a:bodyPr/>
                    <a:lstStyle/>
                    <a:p>
                      <a:pPr algn="ctr"/>
                      <a:r>
                        <a:rPr lang="en-US" dirty="0" smtClean="0"/>
                        <a:t>HMIS</a:t>
                      </a:r>
                      <a:endParaRPr lang="en-US" dirty="0"/>
                    </a:p>
                  </a:txBody>
                  <a:tcPr/>
                </a:tc>
              </a:tr>
              <a:tr h="370840">
                <a:tc>
                  <a:txBody>
                    <a:bodyPr/>
                    <a:lstStyle/>
                    <a:p>
                      <a:pPr algn="ctr"/>
                      <a:r>
                        <a:rPr lang="en-US" dirty="0" smtClean="0"/>
                        <a:t>2</a:t>
                      </a:r>
                      <a:endParaRPr lang="en-US" dirty="0"/>
                    </a:p>
                  </a:txBody>
                  <a:tcPr/>
                </a:tc>
                <a:tc>
                  <a:txBody>
                    <a:bodyPr/>
                    <a:lstStyle/>
                    <a:p>
                      <a:pPr algn="ctr"/>
                      <a:r>
                        <a:rPr lang="en-US" dirty="0" smtClean="0"/>
                        <a:t>F</a:t>
                      </a:r>
                      <a:endParaRPr lang="en-US" dirty="0"/>
                    </a:p>
                  </a:txBody>
                  <a:tcPr/>
                </a:tc>
                <a:tc>
                  <a:txBody>
                    <a:bodyPr/>
                    <a:lstStyle/>
                    <a:p>
                      <a:pPr algn="ctr"/>
                      <a:r>
                        <a:rPr lang="en-US" dirty="0" smtClean="0"/>
                        <a:t>A</a:t>
                      </a:r>
                      <a:endParaRPr lang="en-US" dirty="0"/>
                    </a:p>
                  </a:txBody>
                  <a:tcPr/>
                </a:tc>
                <a:tc>
                  <a:txBody>
                    <a:bodyPr/>
                    <a:lstStyle/>
                    <a:p>
                      <a:pPr algn="ctr"/>
                      <a:r>
                        <a:rPr lang="en-US" dirty="0" smtClean="0"/>
                        <a:t>55</a:t>
                      </a:r>
                      <a:endParaRPr lang="en-US" dirty="0"/>
                    </a:p>
                  </a:txBody>
                  <a:tcPr/>
                </a:tc>
                <a:tc>
                  <a:txBody>
                    <a:bodyPr/>
                    <a:lstStyle/>
                    <a:p>
                      <a:pPr algn="ctr"/>
                      <a:r>
                        <a:rPr lang="en-US" dirty="0" smtClean="0"/>
                        <a:t>M</a:t>
                      </a:r>
                      <a:endParaRPr lang="en-US" dirty="0"/>
                    </a:p>
                  </a:txBody>
                  <a:tcPr/>
                </a:tc>
                <a:tc>
                  <a:txBody>
                    <a:bodyPr/>
                    <a:lstStyle/>
                    <a:p>
                      <a:pPr algn="ctr"/>
                      <a:r>
                        <a:rPr lang="en-US" dirty="0" smtClean="0"/>
                        <a:t>N</a:t>
                      </a:r>
                      <a:endParaRPr lang="en-US" dirty="0"/>
                    </a:p>
                  </a:txBody>
                  <a:tcPr/>
                </a:tc>
                <a:tc>
                  <a:txBody>
                    <a:bodyPr/>
                    <a:lstStyle/>
                    <a:p>
                      <a:pPr algn="ctr"/>
                      <a:r>
                        <a:rPr lang="en-US" dirty="0" smtClean="0"/>
                        <a:t>W</a:t>
                      </a:r>
                      <a:endParaRPr lang="en-US" dirty="0"/>
                    </a:p>
                  </a:txBody>
                  <a:tcPr/>
                </a:tc>
                <a:tc>
                  <a:txBody>
                    <a:bodyPr/>
                    <a:lstStyle/>
                    <a:p>
                      <a:pPr algn="ctr"/>
                      <a:r>
                        <a:rPr lang="en-US" dirty="0" smtClean="0"/>
                        <a:t>N</a:t>
                      </a:r>
                      <a:endParaRPr lang="en-US" dirty="0"/>
                    </a:p>
                  </a:txBody>
                  <a:tcPr/>
                </a:tc>
                <a:tc>
                  <a:txBody>
                    <a:bodyPr/>
                    <a:lstStyle/>
                    <a:p>
                      <a:pPr algn="ctr"/>
                      <a:r>
                        <a:rPr lang="en-US" dirty="0" smtClean="0"/>
                        <a:t>Y</a:t>
                      </a:r>
                      <a:endParaRPr lang="en-US" dirty="0"/>
                    </a:p>
                  </a:txBody>
                  <a:tcPr/>
                </a:tc>
                <a:tc>
                  <a:txBody>
                    <a:bodyPr/>
                    <a:lstStyle/>
                    <a:p>
                      <a:pPr algn="ctr"/>
                      <a:r>
                        <a:rPr lang="en-US" dirty="0" smtClean="0"/>
                        <a:t>S</a:t>
                      </a:r>
                      <a:endParaRPr lang="en-US" dirty="0"/>
                    </a:p>
                  </a:txBody>
                  <a:tcPr/>
                </a:tc>
                <a:tc>
                  <a:txBody>
                    <a:bodyPr/>
                    <a:lstStyle/>
                    <a:p>
                      <a:pPr algn="ctr"/>
                      <a:r>
                        <a:rPr lang="en-US" dirty="0" smtClean="0"/>
                        <a:t>MI</a:t>
                      </a:r>
                      <a:endParaRPr lang="en-US" dirty="0"/>
                    </a:p>
                  </a:txBody>
                  <a:tcPr/>
                </a:tc>
                <a:tc>
                  <a:txBody>
                    <a:bodyPr/>
                    <a:lstStyle/>
                    <a:p>
                      <a:pPr algn="ctr"/>
                      <a:r>
                        <a:rPr lang="en-US" dirty="0" smtClean="0"/>
                        <a:t>N</a:t>
                      </a:r>
                      <a:endParaRPr lang="en-US" dirty="0"/>
                    </a:p>
                  </a:txBody>
                  <a:tcPr/>
                </a:tc>
                <a:tc>
                  <a:txBody>
                    <a:bodyPr/>
                    <a:lstStyle/>
                    <a:p>
                      <a:pPr algn="ctr"/>
                      <a:r>
                        <a:rPr lang="en-US" dirty="0" smtClean="0"/>
                        <a:t>OV</a:t>
                      </a:r>
                      <a:endParaRPr lang="en-US" dirty="0"/>
                    </a:p>
                  </a:txBody>
                  <a:tcPr/>
                </a:tc>
              </a:tr>
              <a:tr h="370840">
                <a:tc>
                  <a:txBody>
                    <a:bodyPr/>
                    <a:lstStyle/>
                    <a:p>
                      <a:pPr algn="ctr"/>
                      <a:r>
                        <a:rPr lang="en-US" dirty="0" smtClean="0"/>
                        <a:t>3</a:t>
                      </a:r>
                      <a:endParaRPr lang="en-US" dirty="0"/>
                    </a:p>
                  </a:txBody>
                  <a:tcPr/>
                </a:tc>
                <a:tc>
                  <a:txBody>
                    <a:bodyPr/>
                    <a:lstStyle/>
                    <a:p>
                      <a:pPr algn="ctr"/>
                      <a:r>
                        <a:rPr lang="en-US" dirty="0" smtClean="0"/>
                        <a:t>H</a:t>
                      </a:r>
                      <a:endParaRPr lang="en-US" dirty="0"/>
                    </a:p>
                  </a:txBody>
                  <a:tcPr/>
                </a:tc>
                <a:tc>
                  <a:txBody>
                    <a:bodyPr/>
                    <a:lstStyle/>
                    <a:p>
                      <a:pPr algn="ctr"/>
                      <a:r>
                        <a:rPr lang="en-US" dirty="0" smtClean="0"/>
                        <a:t>R</a:t>
                      </a:r>
                      <a:endParaRPr lang="en-US" dirty="0"/>
                    </a:p>
                  </a:txBody>
                  <a:tcPr/>
                </a:tc>
                <a:tc>
                  <a:txBody>
                    <a:bodyPr/>
                    <a:lstStyle/>
                    <a:p>
                      <a:pPr algn="ctr"/>
                      <a:r>
                        <a:rPr lang="en-US" dirty="0" smtClean="0"/>
                        <a:t>23</a:t>
                      </a:r>
                      <a:endParaRPr lang="en-US" dirty="0"/>
                    </a:p>
                  </a:txBody>
                  <a:tcPr/>
                </a:tc>
                <a:tc>
                  <a:txBody>
                    <a:bodyPr/>
                    <a:lstStyle/>
                    <a:p>
                      <a:pPr algn="ctr"/>
                      <a:r>
                        <a:rPr lang="en-US" dirty="0" smtClean="0"/>
                        <a:t>F</a:t>
                      </a:r>
                      <a:endParaRPr lang="en-US" dirty="0"/>
                    </a:p>
                  </a:txBody>
                  <a:tcPr/>
                </a:tc>
                <a:tc>
                  <a:txBody>
                    <a:bodyPr/>
                    <a:lstStyle/>
                    <a:p>
                      <a:pPr algn="ctr"/>
                      <a:r>
                        <a:rPr lang="en-US" dirty="0" smtClean="0"/>
                        <a:t>Y</a:t>
                      </a:r>
                      <a:endParaRPr lang="en-US" dirty="0"/>
                    </a:p>
                  </a:txBody>
                  <a:tcPr/>
                </a:tc>
                <a:tc>
                  <a:txBody>
                    <a:bodyPr/>
                    <a:lstStyle/>
                    <a:p>
                      <a:pPr algn="ctr"/>
                      <a:r>
                        <a:rPr lang="en-US" dirty="0" smtClean="0"/>
                        <a:t>B</a:t>
                      </a:r>
                      <a:endParaRPr lang="en-US" dirty="0"/>
                    </a:p>
                  </a:txBody>
                  <a:tcPr/>
                </a:tc>
                <a:tc>
                  <a:txBody>
                    <a:bodyPr/>
                    <a:lstStyle/>
                    <a:p>
                      <a:pPr algn="ctr"/>
                      <a:r>
                        <a:rPr lang="en-US" dirty="0" smtClean="0"/>
                        <a:t>Y</a:t>
                      </a:r>
                      <a:endParaRPr lang="en-US" dirty="0"/>
                    </a:p>
                  </a:txBody>
                  <a:tcPr/>
                </a:tc>
                <a:tc>
                  <a:txBody>
                    <a:bodyPr/>
                    <a:lstStyle/>
                    <a:p>
                      <a:pPr algn="ctr"/>
                      <a:r>
                        <a:rPr lang="en-US" dirty="0" smtClean="0"/>
                        <a:t>N</a:t>
                      </a:r>
                      <a:endParaRPr lang="en-US" dirty="0"/>
                    </a:p>
                  </a:txBody>
                  <a:tcPr/>
                </a:tc>
                <a:tc>
                  <a:txBody>
                    <a:bodyPr/>
                    <a:lstStyle/>
                    <a:p>
                      <a:pPr algn="ctr"/>
                      <a:r>
                        <a:rPr lang="en-US" dirty="0" smtClean="0"/>
                        <a:t>S</a:t>
                      </a:r>
                      <a:endParaRPr lang="en-US" dirty="0"/>
                    </a:p>
                  </a:txBody>
                  <a:tcPr/>
                </a:tc>
                <a:tc>
                  <a:txBody>
                    <a:bodyPr/>
                    <a:lstStyle/>
                    <a:p>
                      <a:pPr algn="ctr"/>
                      <a:r>
                        <a:rPr lang="en-US" dirty="0" smtClean="0"/>
                        <a:t>PD</a:t>
                      </a:r>
                      <a:endParaRPr lang="en-US" dirty="0"/>
                    </a:p>
                  </a:txBody>
                  <a:tcPr/>
                </a:tc>
                <a:tc>
                  <a:txBody>
                    <a:bodyPr/>
                    <a:lstStyle/>
                    <a:p>
                      <a:pPr algn="ctr"/>
                      <a:r>
                        <a:rPr lang="en-US" dirty="0" smtClean="0"/>
                        <a:t>N</a:t>
                      </a:r>
                      <a:endParaRPr lang="en-US" dirty="0"/>
                    </a:p>
                  </a:txBody>
                  <a:tcPr/>
                </a:tc>
                <a:tc>
                  <a:txBody>
                    <a:bodyPr/>
                    <a:lstStyle/>
                    <a:p>
                      <a:pPr algn="ctr"/>
                      <a:r>
                        <a:rPr lang="en-US" dirty="0" smtClean="0"/>
                        <a:t>OV</a:t>
                      </a:r>
                      <a:endParaRPr lang="en-US" dirty="0"/>
                    </a:p>
                  </a:txBody>
                  <a:tcPr/>
                </a:tc>
              </a:tr>
              <a:tr h="370840">
                <a:tc>
                  <a:txBody>
                    <a:bodyPr/>
                    <a:lstStyle/>
                    <a:p>
                      <a:pPr algn="ctr"/>
                      <a:r>
                        <a:rPr lang="en-US" dirty="0" smtClean="0"/>
                        <a:t>4</a:t>
                      </a:r>
                      <a:endParaRPr lang="en-US" dirty="0"/>
                    </a:p>
                  </a:txBody>
                  <a:tcPr/>
                </a:tc>
                <a:tc>
                  <a:txBody>
                    <a:bodyPr/>
                    <a:lstStyle/>
                    <a:p>
                      <a:pPr algn="ctr"/>
                      <a:r>
                        <a:rPr lang="en-US" dirty="0" smtClean="0"/>
                        <a:t>G</a:t>
                      </a:r>
                      <a:endParaRPr lang="en-US" dirty="0"/>
                    </a:p>
                  </a:txBody>
                  <a:tcPr/>
                </a:tc>
                <a:tc>
                  <a:txBody>
                    <a:bodyPr/>
                    <a:lstStyle/>
                    <a:p>
                      <a:pPr algn="ctr"/>
                      <a:r>
                        <a:rPr lang="en-US" dirty="0" smtClean="0"/>
                        <a:t>W</a:t>
                      </a:r>
                      <a:endParaRPr lang="en-US" dirty="0"/>
                    </a:p>
                  </a:txBody>
                  <a:tcPr/>
                </a:tc>
                <a:tc>
                  <a:txBody>
                    <a:bodyPr/>
                    <a:lstStyle/>
                    <a:p>
                      <a:pPr algn="ctr"/>
                      <a:r>
                        <a:rPr lang="en-US" dirty="0" smtClean="0"/>
                        <a:t>43</a:t>
                      </a:r>
                      <a:endParaRPr lang="en-US" dirty="0"/>
                    </a:p>
                  </a:txBody>
                  <a:tcPr/>
                </a:tc>
                <a:tc>
                  <a:txBody>
                    <a:bodyPr/>
                    <a:lstStyle/>
                    <a:p>
                      <a:pPr algn="ctr"/>
                      <a:r>
                        <a:rPr lang="en-US" dirty="0" smtClean="0"/>
                        <a:t>F</a:t>
                      </a:r>
                      <a:endParaRPr lang="en-US" dirty="0"/>
                    </a:p>
                  </a:txBody>
                  <a:tcPr/>
                </a:tc>
                <a:tc>
                  <a:txBody>
                    <a:bodyPr/>
                    <a:lstStyle/>
                    <a:p>
                      <a:pPr algn="ctr"/>
                      <a:r>
                        <a:rPr lang="en-US" dirty="0" smtClean="0"/>
                        <a:t>N</a:t>
                      </a:r>
                      <a:endParaRPr lang="en-US" dirty="0"/>
                    </a:p>
                  </a:txBody>
                  <a:tcPr/>
                </a:tc>
                <a:tc>
                  <a:txBody>
                    <a:bodyPr/>
                    <a:lstStyle/>
                    <a:p>
                      <a:pPr algn="ctr"/>
                      <a:r>
                        <a:rPr lang="en-US" dirty="0" smtClean="0"/>
                        <a:t>As</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F2</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SB</a:t>
                      </a:r>
                      <a:endParaRPr lang="en-US" dirty="0"/>
                    </a:p>
                  </a:txBody>
                  <a:tcPr/>
                </a:tc>
              </a:tr>
              <a:tr h="370840">
                <a:tc>
                  <a:txBody>
                    <a:bodyPr/>
                    <a:lstStyle/>
                    <a:p>
                      <a:pPr algn="ctr"/>
                      <a:r>
                        <a:rPr lang="en-US" dirty="0" smtClean="0"/>
                        <a:t>5</a:t>
                      </a:r>
                      <a:endParaRPr lang="en-US" dirty="0"/>
                    </a:p>
                  </a:txBody>
                  <a:tcPr/>
                </a:tc>
                <a:tc>
                  <a:txBody>
                    <a:bodyPr/>
                    <a:lstStyle/>
                    <a:p>
                      <a:pPr algn="ctr"/>
                      <a:r>
                        <a:rPr lang="en-US" dirty="0" smtClean="0"/>
                        <a:t>N</a:t>
                      </a:r>
                      <a:endParaRPr lang="en-US" dirty="0"/>
                    </a:p>
                  </a:txBody>
                  <a:tcPr/>
                </a:tc>
                <a:tc>
                  <a:txBody>
                    <a:bodyPr/>
                    <a:lstStyle/>
                    <a:p>
                      <a:pPr algn="ctr"/>
                      <a:r>
                        <a:rPr lang="en-US" dirty="0" smtClean="0"/>
                        <a:t>S</a:t>
                      </a:r>
                      <a:endParaRPr lang="en-US" dirty="0"/>
                    </a:p>
                  </a:txBody>
                  <a:tcPr/>
                </a:tc>
                <a:tc>
                  <a:txBody>
                    <a:bodyPr/>
                    <a:lstStyle/>
                    <a:p>
                      <a:pPr algn="ctr"/>
                      <a:r>
                        <a:rPr lang="en-US" dirty="0" smtClean="0"/>
                        <a:t>19</a:t>
                      </a:r>
                      <a:endParaRPr lang="en-US" dirty="0"/>
                    </a:p>
                  </a:txBody>
                  <a:tcPr/>
                </a:tc>
                <a:tc>
                  <a:txBody>
                    <a:bodyPr/>
                    <a:lstStyle/>
                    <a:p>
                      <a:pPr algn="ctr"/>
                      <a:r>
                        <a:rPr lang="en-US" dirty="0" smtClean="0"/>
                        <a:t>F</a:t>
                      </a:r>
                      <a:endParaRPr lang="en-US" dirty="0"/>
                    </a:p>
                  </a:txBody>
                  <a:tcPr/>
                </a:tc>
                <a:tc>
                  <a:txBody>
                    <a:bodyPr/>
                    <a:lstStyle/>
                    <a:p>
                      <a:pPr algn="ctr"/>
                      <a:r>
                        <a:rPr lang="en-US" dirty="0" smtClean="0"/>
                        <a:t>N</a:t>
                      </a:r>
                      <a:endParaRPr lang="en-US" dirty="0"/>
                    </a:p>
                  </a:txBody>
                  <a:tcPr/>
                </a:tc>
                <a:tc>
                  <a:txBody>
                    <a:bodyPr/>
                    <a:lstStyle/>
                    <a:p>
                      <a:pPr algn="ctr"/>
                      <a:r>
                        <a:rPr lang="en-US" dirty="0" smtClean="0"/>
                        <a:t>AI</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F1</a:t>
                      </a:r>
                      <a:endParaRPr lang="en-US" dirty="0"/>
                    </a:p>
                  </a:txBody>
                  <a:tcPr/>
                </a:tc>
                <a:tc>
                  <a:txBody>
                    <a:bodyPr/>
                    <a:lstStyle/>
                    <a:p>
                      <a:pPr algn="ctr"/>
                      <a:r>
                        <a:rPr lang="en-US" dirty="0" smtClean="0"/>
                        <a:t>AA</a:t>
                      </a:r>
                      <a:endParaRPr lang="en-US" dirty="0"/>
                    </a:p>
                  </a:txBody>
                  <a:tcPr/>
                </a:tc>
                <a:tc>
                  <a:txBody>
                    <a:bodyPr/>
                    <a:lstStyle/>
                    <a:p>
                      <a:pPr algn="ctr"/>
                      <a:r>
                        <a:rPr lang="en-US" dirty="0" smtClean="0"/>
                        <a:t>N</a:t>
                      </a:r>
                      <a:endParaRPr lang="en-US" dirty="0"/>
                    </a:p>
                  </a:txBody>
                  <a:tcPr/>
                </a:tc>
                <a:tc>
                  <a:txBody>
                    <a:bodyPr/>
                    <a:lstStyle/>
                    <a:p>
                      <a:pPr algn="ctr"/>
                      <a:r>
                        <a:rPr lang="en-US" dirty="0" smtClean="0"/>
                        <a:t>OV</a:t>
                      </a:r>
                      <a:endParaRPr lang="en-US" dirty="0"/>
                    </a:p>
                  </a:txBody>
                  <a:tcPr/>
                </a:tc>
              </a:tr>
              <a:tr h="370840">
                <a:tc>
                  <a:txBody>
                    <a:bodyPr/>
                    <a:lstStyle/>
                    <a:p>
                      <a:pPr algn="ctr"/>
                      <a:r>
                        <a:rPr lang="en-US" dirty="0" smtClean="0"/>
                        <a:t>6</a:t>
                      </a:r>
                      <a:endParaRPr lang="en-US" dirty="0"/>
                    </a:p>
                  </a:txBody>
                  <a:tcPr/>
                </a:tc>
                <a:tc>
                  <a:txBody>
                    <a:bodyPr/>
                    <a:lstStyle/>
                    <a:p>
                      <a:pPr algn="ctr"/>
                      <a:r>
                        <a:rPr lang="en-US" dirty="0" smtClean="0"/>
                        <a:t>S</a:t>
                      </a:r>
                      <a:endParaRPr lang="en-US" dirty="0"/>
                    </a:p>
                  </a:txBody>
                  <a:tcPr/>
                </a:tc>
                <a:tc>
                  <a:txBody>
                    <a:bodyPr/>
                    <a:lstStyle/>
                    <a:p>
                      <a:pPr algn="ctr"/>
                      <a:r>
                        <a:rPr lang="en-US" dirty="0" smtClean="0"/>
                        <a:t>J</a:t>
                      </a:r>
                      <a:endParaRPr lang="en-US" dirty="0"/>
                    </a:p>
                  </a:txBody>
                  <a:tcPr/>
                </a:tc>
                <a:tc>
                  <a:txBody>
                    <a:bodyPr/>
                    <a:lstStyle/>
                    <a:p>
                      <a:pPr algn="ctr"/>
                      <a:r>
                        <a:rPr lang="en-US" dirty="0" smtClean="0"/>
                        <a:t>4</a:t>
                      </a:r>
                      <a:endParaRPr lang="en-US" dirty="0"/>
                    </a:p>
                  </a:txBody>
                  <a:tcPr/>
                </a:tc>
                <a:tc>
                  <a:txBody>
                    <a:bodyPr/>
                    <a:lstStyle/>
                    <a:p>
                      <a:pPr algn="ctr"/>
                      <a:r>
                        <a:rPr lang="en-US" dirty="0" smtClean="0"/>
                        <a:t>M</a:t>
                      </a:r>
                      <a:endParaRPr lang="en-US" dirty="0"/>
                    </a:p>
                  </a:txBody>
                  <a:tcPr/>
                </a:tc>
                <a:tc>
                  <a:txBody>
                    <a:bodyPr/>
                    <a:lstStyle/>
                    <a:p>
                      <a:pPr algn="ctr"/>
                      <a:r>
                        <a:rPr lang="en-US" dirty="0" smtClean="0"/>
                        <a:t>N</a:t>
                      </a:r>
                      <a:endParaRPr lang="en-US" dirty="0"/>
                    </a:p>
                  </a:txBody>
                  <a:tcPr/>
                </a:tc>
                <a:tc>
                  <a:txBody>
                    <a:bodyPr/>
                    <a:lstStyle/>
                    <a:p>
                      <a:pPr algn="ctr"/>
                      <a:r>
                        <a:rPr lang="en-US" dirty="0" smtClean="0"/>
                        <a:t>AI</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F1</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OV</a:t>
                      </a:r>
                      <a:endParaRPr lang="en-US" dirty="0"/>
                    </a:p>
                  </a:txBody>
                  <a:tcPr/>
                </a:tc>
              </a:tr>
              <a:tr h="370840">
                <a:tc>
                  <a:txBody>
                    <a:bodyPr/>
                    <a:lstStyle/>
                    <a:p>
                      <a:pPr algn="ctr"/>
                      <a:r>
                        <a:rPr lang="en-US" dirty="0" smtClean="0"/>
                        <a:t>7</a:t>
                      </a:r>
                      <a:endParaRPr lang="en-US" dirty="0"/>
                    </a:p>
                  </a:txBody>
                  <a:tcPr/>
                </a:tc>
                <a:tc>
                  <a:txBody>
                    <a:bodyPr/>
                    <a:lstStyle/>
                    <a:p>
                      <a:pPr algn="ctr"/>
                      <a:r>
                        <a:rPr lang="en-US" dirty="0" smtClean="0"/>
                        <a:t>L</a:t>
                      </a:r>
                      <a:endParaRPr lang="en-US" dirty="0"/>
                    </a:p>
                  </a:txBody>
                  <a:tcPr/>
                </a:tc>
                <a:tc>
                  <a:txBody>
                    <a:bodyPr/>
                    <a:lstStyle/>
                    <a:p>
                      <a:pPr algn="ctr"/>
                      <a:r>
                        <a:rPr lang="en-US" dirty="0" smtClean="0"/>
                        <a:t>K</a:t>
                      </a:r>
                      <a:endParaRPr lang="en-US" dirty="0"/>
                    </a:p>
                  </a:txBody>
                  <a:tcPr/>
                </a:tc>
                <a:tc>
                  <a:txBody>
                    <a:bodyPr/>
                    <a:lstStyle/>
                    <a:p>
                      <a:pPr algn="ctr"/>
                      <a:r>
                        <a:rPr lang="en-US" dirty="0" smtClean="0"/>
                        <a:t>2</a:t>
                      </a:r>
                      <a:endParaRPr lang="en-US" dirty="0"/>
                    </a:p>
                  </a:txBody>
                  <a:tcPr/>
                </a:tc>
                <a:tc>
                  <a:txBody>
                    <a:bodyPr/>
                    <a:lstStyle/>
                    <a:p>
                      <a:pPr algn="ctr"/>
                      <a:r>
                        <a:rPr lang="en-US" dirty="0" smtClean="0"/>
                        <a:t>F</a:t>
                      </a:r>
                      <a:endParaRPr lang="en-US" dirty="0"/>
                    </a:p>
                  </a:txBody>
                  <a:tcPr/>
                </a:tc>
                <a:tc>
                  <a:txBody>
                    <a:bodyPr/>
                    <a:lstStyle/>
                    <a:p>
                      <a:pPr algn="ctr"/>
                      <a:r>
                        <a:rPr lang="en-US" dirty="0" smtClean="0"/>
                        <a:t>N</a:t>
                      </a:r>
                      <a:endParaRPr lang="en-US" dirty="0"/>
                    </a:p>
                  </a:txBody>
                  <a:tcPr/>
                </a:tc>
                <a:tc>
                  <a:txBody>
                    <a:bodyPr/>
                    <a:lstStyle/>
                    <a:p>
                      <a:pPr algn="ctr"/>
                      <a:r>
                        <a:rPr lang="en-US" dirty="0" smtClean="0"/>
                        <a:t>As</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F2</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SB</a:t>
                      </a:r>
                      <a:endParaRPr lang="en-US" dirty="0"/>
                    </a:p>
                  </a:txBody>
                  <a:tcPr/>
                </a:tc>
              </a:tr>
            </a:tbl>
          </a:graphicData>
        </a:graphic>
      </p:graphicFrame>
      <p:sp>
        <p:nvSpPr>
          <p:cNvPr id="7" name="TextBox 6"/>
          <p:cNvSpPr txBox="1"/>
          <p:nvPr/>
        </p:nvSpPr>
        <p:spPr>
          <a:xfrm>
            <a:off x="3675355" y="5370938"/>
            <a:ext cx="5078027" cy="923330"/>
          </a:xfrm>
          <a:prstGeom prst="rect">
            <a:avLst/>
          </a:prstGeom>
          <a:noFill/>
        </p:spPr>
        <p:txBody>
          <a:bodyPr wrap="square" rtlCol="0">
            <a:spAutoFit/>
          </a:bodyPr>
          <a:lstStyle/>
          <a:p>
            <a:r>
              <a:rPr lang="en-US" dirty="0" smtClean="0"/>
              <a:t>HMIS = entered into HMIS</a:t>
            </a:r>
          </a:p>
          <a:p>
            <a:r>
              <a:rPr lang="en-US" dirty="0" smtClean="0"/>
              <a:t>OV = counted during the overnight street count</a:t>
            </a:r>
          </a:p>
          <a:p>
            <a:r>
              <a:rPr lang="en-US" dirty="0" smtClean="0"/>
              <a:t>SB = service based count</a:t>
            </a:r>
            <a:endParaRPr lang="en-US" dirty="0"/>
          </a:p>
        </p:txBody>
      </p:sp>
    </p:spTree>
    <p:extLst>
      <p:ext uri="{BB962C8B-B14F-4D97-AF65-F5344CB8AC3E}">
        <p14:creationId xmlns:p14="http://schemas.microsoft.com/office/powerpoint/2010/main" val="27259565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Data Collection – Other</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a:lnSpc>
                <a:spcPct val="120000"/>
              </a:lnSpc>
            </a:pPr>
            <a:r>
              <a:rPr lang="en-US" dirty="0" smtClean="0"/>
              <a:t>Multiple Race</a:t>
            </a:r>
          </a:p>
          <a:p>
            <a:pPr lvl="1">
              <a:lnSpc>
                <a:spcPct val="120000"/>
              </a:lnSpc>
            </a:pPr>
            <a:r>
              <a:rPr lang="en-US" dirty="0" smtClean="0"/>
              <a:t>1 race = identify the race </a:t>
            </a:r>
          </a:p>
          <a:p>
            <a:pPr lvl="1">
              <a:lnSpc>
                <a:spcPct val="120000"/>
              </a:lnSpc>
            </a:pPr>
            <a:r>
              <a:rPr lang="en-US" dirty="0" smtClean="0"/>
              <a:t>2+ races = do not have to identify each race; can just mark “multiple race”</a:t>
            </a:r>
          </a:p>
          <a:p>
            <a:pPr>
              <a:lnSpc>
                <a:spcPct val="120000"/>
              </a:lnSpc>
            </a:pPr>
            <a:endParaRPr lang="en-US" dirty="0" smtClean="0"/>
          </a:p>
          <a:p>
            <a:pPr>
              <a:lnSpc>
                <a:spcPct val="120000"/>
              </a:lnSpc>
            </a:pPr>
            <a:r>
              <a:rPr lang="en-US" dirty="0" smtClean="0"/>
              <a:t>Other </a:t>
            </a:r>
            <a:r>
              <a:rPr lang="en-US" dirty="0" smtClean="0"/>
              <a:t>data collection challenges </a:t>
            </a:r>
            <a:r>
              <a:rPr lang="en-US" dirty="0" smtClean="0"/>
              <a:t>from January count?</a:t>
            </a:r>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38454663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PIT Lead Responsibilities</a:t>
            </a:r>
            <a:endParaRPr lang="en-US" sz="4000" b="1" dirty="0"/>
          </a:p>
        </p:txBody>
      </p:sp>
      <p:sp>
        <p:nvSpPr>
          <p:cNvPr id="3" name="Content Placeholder 2"/>
          <p:cNvSpPr>
            <a:spLocks noGrp="1"/>
          </p:cNvSpPr>
          <p:nvPr>
            <p:ph idx="1"/>
          </p:nvPr>
        </p:nvSpPr>
        <p:spPr>
          <a:xfrm>
            <a:off x="710214" y="1509204"/>
            <a:ext cx="10688714" cy="4785064"/>
          </a:xfrm>
        </p:spPr>
        <p:txBody>
          <a:bodyPr>
            <a:normAutofit lnSpcReduction="10000"/>
          </a:bodyPr>
          <a:lstStyle/>
          <a:p>
            <a:pPr>
              <a:lnSpc>
                <a:spcPct val="120000"/>
              </a:lnSpc>
            </a:pPr>
            <a:r>
              <a:rPr lang="en-US" dirty="0" smtClean="0"/>
              <a:t>The PIT lead is the person(s) selected by a local continua to be ultimately responsible for the continua’s PIT count submission.</a:t>
            </a:r>
          </a:p>
          <a:p>
            <a:pPr>
              <a:lnSpc>
                <a:spcPct val="120000"/>
              </a:lnSpc>
            </a:pPr>
            <a:r>
              <a:rPr lang="en-US" dirty="0" smtClean="0"/>
              <a:t>The PIT lead is responsible for the coordination and execution of the sheltered and unsheltered PIT count for their continua’s entire geographic area.</a:t>
            </a:r>
          </a:p>
          <a:p>
            <a:pPr>
              <a:lnSpc>
                <a:spcPct val="120000"/>
              </a:lnSpc>
            </a:pPr>
            <a:r>
              <a:rPr lang="en-US" dirty="0" smtClean="0"/>
              <a:t>The PIT lead is responsible for ensuring that staff, partner agency staff, and community volunteers have received adequate training on privacy, methodology, safety, and data collection requirements.</a:t>
            </a:r>
          </a:p>
          <a:p>
            <a:pPr>
              <a:lnSpc>
                <a:spcPct val="120000"/>
              </a:lnSpc>
            </a:pPr>
            <a:r>
              <a:rPr lang="en-US" dirty="0" smtClean="0"/>
              <a:t>The PIT lead is responsible for the submission of data, including demographics and subpopulation information, for the sheltered and unsheltered PIT count.</a:t>
            </a:r>
          </a:p>
          <a:p>
            <a:pPr lvl="1">
              <a:lnSpc>
                <a:spcPct val="120000"/>
              </a:lnSpc>
              <a:buFont typeface="Courier New" panose="02070309020205020404" pitchFamily="49" charset="0"/>
              <a:buChar char="o"/>
            </a:pPr>
            <a:r>
              <a:rPr lang="en-US" dirty="0" smtClean="0"/>
              <a:t>This includes both HMIS and non-HMIS data.</a:t>
            </a:r>
          </a:p>
          <a:p>
            <a:pPr lvl="1">
              <a:lnSpc>
                <a:spcPct val="120000"/>
              </a:lnSpc>
              <a:buFont typeface="Courier New" panose="02070309020205020404" pitchFamily="49" charset="0"/>
              <a:buChar char="o"/>
            </a:pPr>
            <a:r>
              <a:rPr lang="en-US" dirty="0" smtClean="0"/>
              <a:t>This includes the HIC, the Non-WISP form, the deduplication chart, and the post-count survey.</a:t>
            </a:r>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4214158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Post Count PIT Survey</a:t>
            </a:r>
            <a:endParaRPr lang="en-US" sz="4000" b="1" dirty="0"/>
          </a:p>
        </p:txBody>
      </p:sp>
      <p:sp>
        <p:nvSpPr>
          <p:cNvPr id="3" name="Content Placeholder 2"/>
          <p:cNvSpPr>
            <a:spLocks noGrp="1"/>
          </p:cNvSpPr>
          <p:nvPr>
            <p:ph idx="1"/>
          </p:nvPr>
        </p:nvSpPr>
        <p:spPr>
          <a:xfrm>
            <a:off x="710214" y="1509204"/>
            <a:ext cx="10688714" cy="4785064"/>
          </a:xfrm>
        </p:spPr>
        <p:txBody>
          <a:bodyPr>
            <a:normAutofit lnSpcReduction="10000"/>
          </a:bodyPr>
          <a:lstStyle/>
          <a:p>
            <a:pPr>
              <a:lnSpc>
                <a:spcPct val="120000"/>
              </a:lnSpc>
            </a:pPr>
            <a:r>
              <a:rPr lang="en-US" dirty="0" smtClean="0"/>
              <a:t>The PIT survey will be moved to a Google </a:t>
            </a:r>
            <a:r>
              <a:rPr lang="en-US" dirty="0"/>
              <a:t>D</a:t>
            </a:r>
            <a:r>
              <a:rPr lang="en-US" dirty="0" smtClean="0"/>
              <a:t>rive document.</a:t>
            </a:r>
          </a:p>
          <a:p>
            <a:pPr>
              <a:lnSpc>
                <a:spcPct val="120000"/>
              </a:lnSpc>
            </a:pPr>
            <a:r>
              <a:rPr lang="en-US" dirty="0" smtClean="0"/>
              <a:t>As part of the requirement for the post-count survey, each PIT lead will be required to submit additional documentation as described  below:   </a:t>
            </a:r>
          </a:p>
          <a:p>
            <a:pPr lvl="1">
              <a:lnSpc>
                <a:spcPct val="120000"/>
              </a:lnSpc>
            </a:pPr>
            <a:r>
              <a:rPr lang="en-US" dirty="0" smtClean="0"/>
              <a:t>For </a:t>
            </a:r>
            <a:r>
              <a:rPr lang="en-US" u="sng" dirty="0" smtClean="0"/>
              <a:t>urban areas </a:t>
            </a:r>
            <a:r>
              <a:rPr lang="en-US" dirty="0" smtClean="0"/>
              <a:t>with PATH-funded programs,  you will be asked to submit a narrative explaining how the territory was divided and organized in order to conduct the PIT. The narrative must include the entire geographic area covered by the local continua.</a:t>
            </a:r>
          </a:p>
          <a:p>
            <a:pPr lvl="1">
              <a:lnSpc>
                <a:spcPct val="120000"/>
              </a:lnSpc>
            </a:pPr>
            <a:r>
              <a:rPr lang="en-US" dirty="0" smtClean="0"/>
              <a:t>For </a:t>
            </a:r>
            <a:r>
              <a:rPr lang="en-US" u="sng" dirty="0" smtClean="0"/>
              <a:t>rural areas </a:t>
            </a:r>
            <a:r>
              <a:rPr lang="en-US" dirty="0" smtClean="0"/>
              <a:t>without PATH-funded programs, you will be asked to submit a copy of the locations visited on the night of the PIT count. </a:t>
            </a:r>
          </a:p>
          <a:p>
            <a:pPr>
              <a:lnSpc>
                <a:spcPct val="120000"/>
              </a:lnSpc>
            </a:pPr>
            <a:r>
              <a:rPr lang="en-US" dirty="0" smtClean="0"/>
              <a:t>Taking the information provided in the post-count survey for January (where a local continua did not go) and the post-count survey for July (where a local continua did go), we hope to develop a stronger sense of the exemption requirements and policies.</a:t>
            </a:r>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3708264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Other Responsible Parties</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92500" lnSpcReduction="20000"/>
          </a:bodyPr>
          <a:lstStyle/>
          <a:p>
            <a:pPr>
              <a:lnSpc>
                <a:spcPct val="120000"/>
              </a:lnSpc>
            </a:pPr>
            <a:r>
              <a:rPr lang="en-US" dirty="0" smtClean="0"/>
              <a:t>All of the HUD COC-funded agencies and Division of Housing ETH-funded agencies in a continua are required to participate in the overnight street/known location unsheltered PIT count. </a:t>
            </a:r>
          </a:p>
          <a:p>
            <a:pPr>
              <a:lnSpc>
                <a:spcPct val="120000"/>
              </a:lnSpc>
            </a:pPr>
            <a:r>
              <a:rPr lang="en-US" dirty="0" smtClean="0"/>
              <a:t>Institute for Community Alliances (ICA) as the HMIS lead for the Balance of State is responsible for providing training and technical assistance to ensure the HMIS data is extractable from the system for the purposes of the PIT count.</a:t>
            </a:r>
          </a:p>
          <a:p>
            <a:pPr>
              <a:lnSpc>
                <a:spcPct val="120000"/>
              </a:lnSpc>
            </a:pPr>
            <a:r>
              <a:rPr lang="en-US" dirty="0" smtClean="0"/>
              <a:t>COC Coordinator is responsible for providing training to the PIT leads, working with the PIT workgroup on methodology and training requirements, working with the HMIS lead to consolidate and de-duplicate HMIS data, and assist PIT leads in consolidating and de-duplicating non-HMIS data.</a:t>
            </a:r>
          </a:p>
          <a:p>
            <a:pPr>
              <a:lnSpc>
                <a:spcPct val="120000"/>
              </a:lnSpc>
            </a:pPr>
            <a:r>
              <a:rPr lang="en-US" dirty="0" smtClean="0"/>
              <a:t>COC Coordinator consolidates the HMIS and non-HMIS data for final review.</a:t>
            </a:r>
          </a:p>
          <a:p>
            <a:pPr>
              <a:lnSpc>
                <a:spcPct val="120000"/>
              </a:lnSpc>
            </a:pPr>
            <a:r>
              <a:rPr lang="en-US" dirty="0" smtClean="0"/>
              <a:t>ICA and the COC Coordinator work together to complete the PIT data submission through the Homeless Data Exchange (HDX) to HUD.</a:t>
            </a:r>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3815312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PIT Lead Training #2</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a:lnSpc>
                <a:spcPct val="120000"/>
              </a:lnSpc>
            </a:pPr>
            <a:r>
              <a:rPr lang="en-US" dirty="0" smtClean="0"/>
              <a:t>A Doodle poll will be sent out to PIT leads after this training to determine a date and time agreed on by the majority.</a:t>
            </a:r>
          </a:p>
          <a:p>
            <a:pPr>
              <a:lnSpc>
                <a:spcPct val="120000"/>
              </a:lnSpc>
            </a:pPr>
            <a:r>
              <a:rPr lang="en-US" dirty="0" smtClean="0"/>
              <a:t>The training will be conducted via go-to webinar, recorded, and posted on the website.</a:t>
            </a:r>
          </a:p>
          <a:p>
            <a:pPr>
              <a:lnSpc>
                <a:spcPct val="120000"/>
              </a:lnSpc>
            </a:pPr>
            <a:r>
              <a:rPr lang="en-US" dirty="0" smtClean="0"/>
              <a:t>The agenda items will include:</a:t>
            </a:r>
          </a:p>
          <a:p>
            <a:pPr lvl="1">
              <a:lnSpc>
                <a:spcPct val="120000"/>
              </a:lnSpc>
              <a:buFont typeface="Courier New" panose="02070309020205020404" pitchFamily="49" charset="0"/>
              <a:buChar char="o"/>
            </a:pPr>
            <a:r>
              <a:rPr lang="en-US" dirty="0" smtClean="0"/>
              <a:t>Review locations</a:t>
            </a:r>
          </a:p>
          <a:p>
            <a:pPr lvl="1">
              <a:lnSpc>
                <a:spcPct val="120000"/>
              </a:lnSpc>
              <a:buFont typeface="Courier New" panose="02070309020205020404" pitchFamily="49" charset="0"/>
              <a:buChar char="o"/>
            </a:pPr>
            <a:r>
              <a:rPr lang="en-US" dirty="0" smtClean="0"/>
              <a:t>Review date/time requirements</a:t>
            </a:r>
          </a:p>
          <a:p>
            <a:pPr lvl="1">
              <a:lnSpc>
                <a:spcPct val="120000"/>
              </a:lnSpc>
              <a:buFont typeface="Courier New" panose="02070309020205020404" pitchFamily="49" charset="0"/>
              <a:buChar char="o"/>
            </a:pPr>
            <a:r>
              <a:rPr lang="en-US" dirty="0" smtClean="0"/>
              <a:t>Review service based count process</a:t>
            </a:r>
          </a:p>
          <a:p>
            <a:pPr lvl="1">
              <a:lnSpc>
                <a:spcPct val="120000"/>
              </a:lnSpc>
              <a:buFont typeface="Courier New" panose="02070309020205020404" pitchFamily="49" charset="0"/>
              <a:buChar char="o"/>
            </a:pPr>
            <a:r>
              <a:rPr lang="en-US" dirty="0" smtClean="0"/>
              <a:t>Survey </a:t>
            </a:r>
            <a:r>
              <a:rPr lang="en-US" dirty="0" smtClean="0"/>
              <a:t>collection: interview &amp; observation</a:t>
            </a:r>
            <a:endParaRPr lang="en-US" dirty="0" smtClean="0"/>
          </a:p>
          <a:p>
            <a:pPr lvl="1">
              <a:lnSpc>
                <a:spcPct val="120000"/>
              </a:lnSpc>
              <a:buFont typeface="Courier New" panose="02070309020205020404" pitchFamily="49" charset="0"/>
              <a:buChar char="o"/>
            </a:pPr>
            <a:r>
              <a:rPr lang="en-US" dirty="0" smtClean="0"/>
              <a:t>De-duplication chart</a:t>
            </a:r>
          </a:p>
          <a:p>
            <a:pPr lvl="1">
              <a:lnSpc>
                <a:spcPct val="120000"/>
              </a:lnSpc>
              <a:buFont typeface="Courier New" panose="02070309020205020404" pitchFamily="49" charset="0"/>
              <a:buChar char="o"/>
            </a:pPr>
            <a:r>
              <a:rPr lang="en-US" dirty="0" smtClean="0"/>
              <a:t>Deadlines</a:t>
            </a:r>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31559445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Agenda</a:t>
            </a:r>
            <a:endParaRPr lang="en-US" b="1" dirty="0"/>
          </a:p>
        </p:txBody>
      </p:sp>
      <p:sp>
        <p:nvSpPr>
          <p:cNvPr id="3" name="Content Placeholder 2"/>
          <p:cNvSpPr>
            <a:spLocks noGrp="1"/>
          </p:cNvSpPr>
          <p:nvPr>
            <p:ph idx="1"/>
          </p:nvPr>
        </p:nvSpPr>
        <p:spPr/>
        <p:txBody>
          <a:bodyPr>
            <a:normAutofit/>
          </a:bodyPr>
          <a:lstStyle/>
          <a:p>
            <a:r>
              <a:rPr lang="en-US" dirty="0" smtClean="0"/>
              <a:t>Status of PIT methodology</a:t>
            </a:r>
          </a:p>
          <a:p>
            <a:r>
              <a:rPr lang="en-US" dirty="0" smtClean="0"/>
              <a:t>Night of Count – dates &amp; times</a:t>
            </a:r>
          </a:p>
          <a:p>
            <a:r>
              <a:rPr lang="en-US" dirty="0" smtClean="0"/>
              <a:t>Geography – locations</a:t>
            </a:r>
          </a:p>
          <a:p>
            <a:r>
              <a:rPr lang="en-US" dirty="0" smtClean="0"/>
              <a:t>Survey Tool</a:t>
            </a:r>
          </a:p>
          <a:p>
            <a:r>
              <a:rPr lang="en-US" dirty="0" smtClean="0"/>
              <a:t>Post </a:t>
            </a:r>
            <a:r>
              <a:rPr lang="en-US" dirty="0" smtClean="0"/>
              <a:t>Count Process, requirements, deadline</a:t>
            </a:r>
          </a:p>
          <a:p>
            <a:r>
              <a:rPr lang="en-US" dirty="0" smtClean="0"/>
              <a:t>Data Collection</a:t>
            </a:r>
          </a:p>
          <a:p>
            <a:r>
              <a:rPr lang="en-US" dirty="0" smtClean="0"/>
              <a:t>PIT Lead responsibilities </a:t>
            </a:r>
          </a:p>
          <a:p>
            <a:pPr marL="45720" indent="0">
              <a:buNone/>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4051267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PIT Lead Training #3</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a:lnSpc>
                <a:spcPct val="120000"/>
              </a:lnSpc>
            </a:pPr>
            <a:r>
              <a:rPr lang="en-US" dirty="0" smtClean="0"/>
              <a:t>A Doodle poll will be sent out to PIT leads after the PIT Lead Training #2 training to determine a date and time agreed on by the majority.</a:t>
            </a:r>
          </a:p>
          <a:p>
            <a:pPr>
              <a:lnSpc>
                <a:spcPct val="120000"/>
              </a:lnSpc>
            </a:pPr>
            <a:r>
              <a:rPr lang="en-US" dirty="0" smtClean="0"/>
              <a:t>The training will be conducted via go-to webinar, recorded, and posted on the website.</a:t>
            </a:r>
          </a:p>
          <a:p>
            <a:pPr>
              <a:lnSpc>
                <a:spcPct val="120000"/>
              </a:lnSpc>
            </a:pPr>
            <a:r>
              <a:rPr lang="en-US" dirty="0" smtClean="0"/>
              <a:t>The agenda items will include:</a:t>
            </a:r>
          </a:p>
          <a:p>
            <a:pPr lvl="1">
              <a:lnSpc>
                <a:spcPct val="120000"/>
              </a:lnSpc>
              <a:buFont typeface="Courier New" panose="02070309020205020404" pitchFamily="49" charset="0"/>
              <a:buChar char="o"/>
            </a:pPr>
            <a:r>
              <a:rPr lang="en-US" dirty="0" smtClean="0"/>
              <a:t>Housing Inventory Chart (HIC)</a:t>
            </a:r>
          </a:p>
          <a:p>
            <a:pPr lvl="1">
              <a:lnSpc>
                <a:spcPct val="120000"/>
              </a:lnSpc>
              <a:buFont typeface="Courier New" panose="02070309020205020404" pitchFamily="49" charset="0"/>
              <a:buChar char="o"/>
            </a:pPr>
            <a:r>
              <a:rPr lang="en-US" dirty="0" smtClean="0"/>
              <a:t>Non-WISP Chart</a:t>
            </a:r>
          </a:p>
          <a:p>
            <a:pPr lvl="1">
              <a:lnSpc>
                <a:spcPct val="120000"/>
              </a:lnSpc>
              <a:buFont typeface="Courier New" panose="02070309020205020404" pitchFamily="49" charset="0"/>
              <a:buChar char="o"/>
            </a:pPr>
            <a:r>
              <a:rPr lang="en-US" dirty="0" smtClean="0"/>
              <a:t>WISP Data</a:t>
            </a:r>
          </a:p>
          <a:p>
            <a:pPr lvl="1">
              <a:lnSpc>
                <a:spcPct val="120000"/>
              </a:lnSpc>
              <a:buFont typeface="Courier New" panose="02070309020205020404" pitchFamily="49" charset="0"/>
              <a:buChar char="o"/>
            </a:pPr>
            <a:r>
              <a:rPr lang="en-US" dirty="0" smtClean="0"/>
              <a:t>De-duplication chart</a:t>
            </a:r>
          </a:p>
          <a:p>
            <a:pPr lvl="1">
              <a:lnSpc>
                <a:spcPct val="120000"/>
              </a:lnSpc>
              <a:buFont typeface="Courier New" panose="02070309020205020404" pitchFamily="49" charset="0"/>
              <a:buChar char="o"/>
            </a:pPr>
            <a:r>
              <a:rPr lang="en-US" dirty="0" smtClean="0"/>
              <a:t>Deadlines</a:t>
            </a:r>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780933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926" y="2784629"/>
            <a:ext cx="11165150" cy="757561"/>
          </a:xfrm>
        </p:spPr>
        <p:txBody>
          <a:bodyPr>
            <a:noAutofit/>
          </a:bodyPr>
          <a:lstStyle/>
          <a:p>
            <a:pPr algn="ctr"/>
            <a:r>
              <a:rPr lang="en-US" sz="7200" b="1" dirty="0" smtClean="0"/>
              <a:t>Questions?</a:t>
            </a:r>
            <a:endParaRPr lang="en-US" sz="7200" b="1" dirty="0"/>
          </a:p>
        </p:txBody>
      </p:sp>
      <p:sp>
        <p:nvSpPr>
          <p:cNvPr id="3" name="Content Placeholder 2"/>
          <p:cNvSpPr>
            <a:spLocks noGrp="1"/>
          </p:cNvSpPr>
          <p:nvPr>
            <p:ph idx="1"/>
          </p:nvPr>
        </p:nvSpPr>
        <p:spPr>
          <a:xfrm>
            <a:off x="710214" y="1509204"/>
            <a:ext cx="10688714" cy="4785064"/>
          </a:xfrm>
        </p:spPr>
        <p:txBody>
          <a:bodyPr>
            <a:normAutofit/>
          </a:bodyPr>
          <a:lstStyle/>
          <a:p>
            <a:pPr lvl="1">
              <a:lnSpc>
                <a:spcPct val="120000"/>
              </a:lnSpc>
              <a:buFont typeface="Wingdings" panose="05000000000000000000" pitchFamily="2" charset="2"/>
              <a:buChar char="Ø"/>
            </a:pPr>
            <a:endParaRPr lang="en-US" sz="1000" b="1" dirty="0"/>
          </a:p>
          <a:p>
            <a:pPr marL="45720" indent="0">
              <a:lnSpc>
                <a:spcPct val="120000"/>
              </a:lnSpc>
              <a:buNone/>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6252874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PIT Methodology</a:t>
            </a:r>
            <a:endParaRPr lang="en-US" sz="4000" b="1" dirty="0"/>
          </a:p>
        </p:txBody>
      </p:sp>
      <p:sp>
        <p:nvSpPr>
          <p:cNvPr id="3" name="Content Placeholder 2"/>
          <p:cNvSpPr>
            <a:spLocks noGrp="1"/>
          </p:cNvSpPr>
          <p:nvPr>
            <p:ph idx="1"/>
          </p:nvPr>
        </p:nvSpPr>
        <p:spPr>
          <a:xfrm>
            <a:off x="710214" y="1509203"/>
            <a:ext cx="10688714" cy="5033639"/>
          </a:xfrm>
        </p:spPr>
        <p:txBody>
          <a:bodyPr>
            <a:normAutofit fontScale="92500" lnSpcReduction="20000"/>
          </a:bodyPr>
          <a:lstStyle/>
          <a:p>
            <a:r>
              <a:rPr lang="en-US" dirty="0" smtClean="0"/>
              <a:t>Currently in draft form, utilizing original PIT manual as foundation</a:t>
            </a:r>
          </a:p>
          <a:p>
            <a:r>
              <a:rPr lang="en-US" dirty="0" smtClean="0"/>
              <a:t>New PIT manual will be comprised of 6 parts:</a:t>
            </a:r>
          </a:p>
          <a:p>
            <a:pPr lvl="1"/>
            <a:endParaRPr lang="en-US" sz="1700" b="1" dirty="0" smtClean="0"/>
          </a:p>
          <a:p>
            <a:pPr lvl="1"/>
            <a:r>
              <a:rPr lang="en-US" b="1" dirty="0" smtClean="0"/>
              <a:t>Overview</a:t>
            </a:r>
          </a:p>
          <a:p>
            <a:pPr lvl="2">
              <a:buFont typeface="Courier New" panose="02070309020205020404" pitchFamily="49" charset="0"/>
              <a:buChar char="o"/>
            </a:pPr>
            <a:r>
              <a:rPr lang="en-US" dirty="0" smtClean="0"/>
              <a:t>Description, legal requirements, purpose, roles &amp; responsibilities, PIT count (sheltered &amp; unsheltered) methodology, who does/doesn’t get counted, night &amp; time, geography, and data collection</a:t>
            </a:r>
          </a:p>
          <a:p>
            <a:pPr marL="548640" lvl="2" indent="0">
              <a:buNone/>
            </a:pPr>
            <a:endParaRPr lang="en-US" sz="1200" dirty="0" smtClean="0"/>
          </a:p>
          <a:p>
            <a:pPr lvl="1"/>
            <a:r>
              <a:rPr lang="en-US" b="1" dirty="0" smtClean="0"/>
              <a:t>Planning</a:t>
            </a:r>
          </a:p>
          <a:p>
            <a:pPr lvl="2">
              <a:buFont typeface="Courier New" panose="02070309020205020404" pitchFamily="49" charset="0"/>
              <a:buChar char="o"/>
            </a:pPr>
            <a:r>
              <a:rPr lang="en-US" dirty="0" smtClean="0"/>
              <a:t>Development of plan, working with partner agencies &amp; volunteers, strategies for subpopulations (youth, veterans, and chronic), training </a:t>
            </a:r>
          </a:p>
          <a:p>
            <a:pPr lvl="2">
              <a:buFont typeface="Courier New" panose="02070309020205020404" pitchFamily="49" charset="0"/>
              <a:buChar char="o"/>
            </a:pPr>
            <a:endParaRPr lang="en-US" sz="1200" dirty="0" smtClean="0"/>
          </a:p>
          <a:p>
            <a:pPr lvl="1"/>
            <a:r>
              <a:rPr lang="en-US" b="1" dirty="0" smtClean="0"/>
              <a:t>Execution</a:t>
            </a:r>
          </a:p>
          <a:p>
            <a:pPr lvl="2">
              <a:buFont typeface="Courier New" panose="02070309020205020404" pitchFamily="49" charset="0"/>
              <a:buChar char="o"/>
            </a:pPr>
            <a:r>
              <a:rPr lang="en-US" dirty="0" smtClean="0"/>
              <a:t>Sheltered (HIC, HMIS, Non-HMIS) and Unsheltered (Geography, methods, service based)</a:t>
            </a:r>
          </a:p>
          <a:p>
            <a:pPr marL="548640" lvl="2" indent="0">
              <a:buNone/>
            </a:pPr>
            <a:endParaRPr lang="en-US" sz="1400" b="1" dirty="0" smtClean="0"/>
          </a:p>
          <a:p>
            <a:pPr lvl="1"/>
            <a:r>
              <a:rPr lang="en-US" b="1" dirty="0" smtClean="0"/>
              <a:t>After the Count</a:t>
            </a:r>
          </a:p>
          <a:p>
            <a:pPr lvl="2">
              <a:buFont typeface="Courier New" panose="02070309020205020404" pitchFamily="49" charset="0"/>
              <a:buChar char="o"/>
            </a:pPr>
            <a:r>
              <a:rPr lang="en-US" dirty="0" smtClean="0"/>
              <a:t>Survey collection, data entry &amp; data cleaning, deduplication</a:t>
            </a:r>
          </a:p>
          <a:p>
            <a:pPr marL="548640" lvl="2" indent="0">
              <a:buNone/>
            </a:pPr>
            <a:endParaRPr lang="en-US" b="1" dirty="0" smtClean="0"/>
          </a:p>
          <a:p>
            <a:pPr lvl="1"/>
            <a:r>
              <a:rPr lang="en-US" b="1" dirty="0" smtClean="0"/>
              <a:t>Resources</a:t>
            </a:r>
          </a:p>
          <a:p>
            <a:pPr lvl="1"/>
            <a:r>
              <a:rPr lang="en-US" b="1" dirty="0" smtClean="0"/>
              <a:t>Appendix</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8491691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Night of the Count</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r>
              <a:rPr lang="en-US" dirty="0" smtClean="0"/>
              <a:t>The State of Wisconsin conducts a sheltered &amp; unsheltered PIT count on the last Wednesday of July in each of the 4 HUD-recognized Continua:  Balance of State, Dane, Milwaukee, and Racine.</a:t>
            </a:r>
          </a:p>
          <a:p>
            <a:pPr lvl="1">
              <a:lnSpc>
                <a:spcPct val="100000"/>
              </a:lnSpc>
              <a:buFont typeface="Wingdings" panose="05000000000000000000" pitchFamily="2" charset="2"/>
              <a:buChar char="Ø"/>
            </a:pPr>
            <a:endParaRPr lang="en-US" sz="1000" b="1" dirty="0"/>
          </a:p>
          <a:p>
            <a:pPr lvl="1">
              <a:lnSpc>
                <a:spcPct val="100000"/>
              </a:lnSpc>
              <a:buFont typeface="Wingdings" panose="05000000000000000000" pitchFamily="2" charset="2"/>
              <a:buChar char="Ø"/>
            </a:pPr>
            <a:r>
              <a:rPr lang="en-US" dirty="0" smtClean="0"/>
              <a:t>The designated night is the overnight hours between:  </a:t>
            </a:r>
            <a:r>
              <a:rPr lang="en-US" b="1" dirty="0" smtClean="0"/>
              <a:t>Wednesday, July 29</a:t>
            </a:r>
            <a:r>
              <a:rPr lang="en-US" b="1" baseline="30000" dirty="0" smtClean="0"/>
              <a:t>th</a:t>
            </a:r>
            <a:r>
              <a:rPr lang="en-US" b="1" dirty="0" smtClean="0"/>
              <a:t> – Thursday, July 30</a:t>
            </a:r>
            <a:r>
              <a:rPr lang="en-US" b="1" baseline="30000" dirty="0" smtClean="0"/>
              <a:t>th</a:t>
            </a:r>
            <a:r>
              <a:rPr lang="en-US" b="1" dirty="0" smtClean="0"/>
              <a:t> </a:t>
            </a:r>
          </a:p>
          <a:p>
            <a:endParaRPr lang="en-US" dirty="0" smtClean="0"/>
          </a:p>
          <a:p>
            <a:r>
              <a:rPr lang="en-US" dirty="0" smtClean="0"/>
              <a:t>The Balance of State </a:t>
            </a:r>
            <a:r>
              <a:rPr lang="en-US" dirty="0" err="1" smtClean="0"/>
              <a:t>CoC</a:t>
            </a:r>
            <a:r>
              <a:rPr lang="en-US" dirty="0" smtClean="0"/>
              <a:t> has set the following requirements for the time of counting:</a:t>
            </a:r>
          </a:p>
          <a:p>
            <a:pPr lvl="1">
              <a:buFont typeface="Wingdings" panose="05000000000000000000" pitchFamily="2" charset="2"/>
              <a:buChar char="Ø"/>
            </a:pPr>
            <a:endParaRPr lang="en-US" sz="1000" b="1" dirty="0" smtClean="0"/>
          </a:p>
          <a:p>
            <a:pPr lvl="1">
              <a:buFont typeface="Wingdings" panose="05000000000000000000" pitchFamily="2" charset="2"/>
              <a:buChar char="Ø"/>
            </a:pPr>
            <a:r>
              <a:rPr lang="en-US" b="1" dirty="0" smtClean="0"/>
              <a:t>No unsheltered street/known location count can begin before </a:t>
            </a:r>
            <a:r>
              <a:rPr lang="en-US" b="1" u="sng" dirty="0" smtClean="0"/>
              <a:t>10:00 pm </a:t>
            </a:r>
            <a:r>
              <a:rPr lang="en-US" b="1" dirty="0" smtClean="0"/>
              <a:t>on Wednesday, July 29</a:t>
            </a:r>
            <a:r>
              <a:rPr lang="en-US" b="1" baseline="30000" dirty="0" smtClean="0"/>
              <a:t>th</a:t>
            </a:r>
            <a:r>
              <a:rPr lang="en-US" b="1" dirty="0" smtClean="0"/>
              <a:t>.  The preferred start time is midnight.</a:t>
            </a:r>
          </a:p>
          <a:p>
            <a:pPr lvl="1">
              <a:buFont typeface="Wingdings" panose="05000000000000000000" pitchFamily="2" charset="2"/>
              <a:buChar char="Ø"/>
            </a:pPr>
            <a:r>
              <a:rPr lang="en-US" b="1" dirty="0" smtClean="0"/>
              <a:t>No unsheltered street/known location count can continue after </a:t>
            </a:r>
            <a:r>
              <a:rPr lang="en-US" b="1" u="sng" dirty="0" smtClean="0"/>
              <a:t>6:00 am </a:t>
            </a:r>
            <a:r>
              <a:rPr lang="en-US" b="1" dirty="0" smtClean="0"/>
              <a:t>on Thursday, July 30</a:t>
            </a:r>
            <a:r>
              <a:rPr lang="en-US" b="1" baseline="30000" dirty="0" smtClean="0"/>
              <a:t>th</a:t>
            </a:r>
            <a:r>
              <a:rPr lang="en-US" b="1" dirty="0" smtClean="0"/>
              <a:t>.</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
        <p:nvSpPr>
          <p:cNvPr id="5" name="TextBox 4"/>
          <p:cNvSpPr txBox="1"/>
          <p:nvPr/>
        </p:nvSpPr>
        <p:spPr>
          <a:xfrm>
            <a:off x="3417902" y="5797119"/>
            <a:ext cx="8407154" cy="369332"/>
          </a:xfrm>
          <a:prstGeom prst="rect">
            <a:avLst/>
          </a:prstGeom>
          <a:noFill/>
        </p:spPr>
        <p:txBody>
          <a:bodyPr wrap="square" rtlCol="0">
            <a:spAutoFit/>
          </a:bodyPr>
          <a:lstStyle/>
          <a:p>
            <a:r>
              <a:rPr lang="en-US" i="1" dirty="0" smtClean="0"/>
              <a:t>Note: this may change for the January 2016 count.</a:t>
            </a:r>
            <a:endParaRPr lang="en-US" i="1" dirty="0"/>
          </a:p>
        </p:txBody>
      </p:sp>
    </p:spTree>
    <p:extLst>
      <p:ext uri="{BB962C8B-B14F-4D97-AF65-F5344CB8AC3E}">
        <p14:creationId xmlns:p14="http://schemas.microsoft.com/office/powerpoint/2010/main" val="1088001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Geography</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a:lnSpc>
                <a:spcPct val="120000"/>
              </a:lnSpc>
            </a:pPr>
            <a:r>
              <a:rPr lang="en-US" dirty="0" smtClean="0"/>
              <a:t>The Balance of State </a:t>
            </a:r>
            <a:r>
              <a:rPr lang="en-US" dirty="0" err="1" smtClean="0"/>
              <a:t>CoC</a:t>
            </a:r>
            <a:r>
              <a:rPr lang="en-US" dirty="0" smtClean="0"/>
              <a:t> is responsible for conducting a sheltered and unsheltered PIT count in the entire 69 county geography it represents.  </a:t>
            </a:r>
            <a:endParaRPr lang="en-US" dirty="0"/>
          </a:p>
          <a:p>
            <a:pPr>
              <a:lnSpc>
                <a:spcPct val="120000"/>
              </a:lnSpc>
            </a:pPr>
            <a:r>
              <a:rPr lang="en-US" u="sng" dirty="0" smtClean="0"/>
              <a:t>Sheltered Count must consist of:</a:t>
            </a:r>
          </a:p>
          <a:p>
            <a:pPr lvl="1">
              <a:lnSpc>
                <a:spcPct val="120000"/>
              </a:lnSpc>
              <a:buFont typeface="Courier New" panose="02070309020205020404" pitchFamily="49" charset="0"/>
              <a:buChar char="o"/>
            </a:pPr>
            <a:r>
              <a:rPr lang="en-US" dirty="0" smtClean="0"/>
              <a:t>All Emergency Shelters and motel voucher programs</a:t>
            </a:r>
          </a:p>
          <a:p>
            <a:pPr lvl="1">
              <a:lnSpc>
                <a:spcPct val="120000"/>
              </a:lnSpc>
              <a:buFont typeface="Courier New" panose="02070309020205020404" pitchFamily="49" charset="0"/>
              <a:buChar char="o"/>
            </a:pPr>
            <a:r>
              <a:rPr lang="en-US" dirty="0" smtClean="0"/>
              <a:t>All Safe Haven</a:t>
            </a:r>
          </a:p>
          <a:p>
            <a:pPr lvl="1">
              <a:lnSpc>
                <a:spcPct val="120000"/>
              </a:lnSpc>
              <a:buFont typeface="Courier New" panose="02070309020205020404" pitchFamily="49" charset="0"/>
              <a:buChar char="o"/>
            </a:pPr>
            <a:r>
              <a:rPr lang="en-US" dirty="0" smtClean="0"/>
              <a:t>All Transitional Housing projects</a:t>
            </a:r>
          </a:p>
          <a:p>
            <a:pPr>
              <a:lnSpc>
                <a:spcPct val="120000"/>
              </a:lnSpc>
            </a:pPr>
            <a:r>
              <a:rPr lang="en-US" u="sng" dirty="0" smtClean="0"/>
              <a:t>Unsheltered Count must consist of:</a:t>
            </a:r>
          </a:p>
          <a:p>
            <a:pPr lvl="1">
              <a:lnSpc>
                <a:spcPct val="120000"/>
              </a:lnSpc>
              <a:buFont typeface="Courier New" panose="02070309020205020404" pitchFamily="49" charset="0"/>
              <a:buChar char="o"/>
            </a:pPr>
            <a:r>
              <a:rPr lang="en-US" dirty="0" smtClean="0"/>
              <a:t>Street count (urban areas including those with PATH funded programs)</a:t>
            </a:r>
          </a:p>
          <a:p>
            <a:pPr lvl="1">
              <a:lnSpc>
                <a:spcPct val="120000"/>
              </a:lnSpc>
              <a:buFont typeface="Courier New" panose="02070309020205020404" pitchFamily="49" charset="0"/>
              <a:buChar char="o"/>
            </a:pPr>
            <a:r>
              <a:rPr lang="en-US" dirty="0" smtClean="0"/>
              <a:t>Known location counts (rural areas)</a:t>
            </a:r>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4837843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Geography Continued</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85000" lnSpcReduction="10000"/>
          </a:bodyPr>
          <a:lstStyle/>
          <a:p>
            <a:pPr>
              <a:lnSpc>
                <a:spcPct val="120000"/>
              </a:lnSpc>
            </a:pPr>
            <a:r>
              <a:rPr lang="en-US" dirty="0" smtClean="0"/>
              <a:t>The Balance of State 50,000+ square miles has been broken down into 21 local continua. </a:t>
            </a:r>
          </a:p>
          <a:p>
            <a:pPr>
              <a:lnSpc>
                <a:spcPct val="120000"/>
              </a:lnSpc>
            </a:pPr>
            <a:r>
              <a:rPr lang="en-US" dirty="0" smtClean="0"/>
              <a:t>Each local continua is responsible for their </a:t>
            </a:r>
            <a:r>
              <a:rPr lang="en-US" b="1" dirty="0" smtClean="0"/>
              <a:t>entire</a:t>
            </a:r>
            <a:r>
              <a:rPr lang="en-US" dirty="0" smtClean="0"/>
              <a:t> geographic footprint.</a:t>
            </a:r>
          </a:p>
          <a:p>
            <a:pPr>
              <a:lnSpc>
                <a:spcPct val="120000"/>
              </a:lnSpc>
            </a:pPr>
            <a:r>
              <a:rPr lang="en-US" u="sng" dirty="0"/>
              <a:t>For July, each PIT lead must extend their count to include areas not previously counted.</a:t>
            </a:r>
          </a:p>
          <a:p>
            <a:pPr lvl="1">
              <a:lnSpc>
                <a:spcPct val="120000"/>
              </a:lnSpc>
              <a:buFont typeface="Courier New" panose="02070309020205020404" pitchFamily="49" charset="0"/>
              <a:buChar char="o"/>
            </a:pPr>
            <a:r>
              <a:rPr lang="en-US" dirty="0" smtClean="0"/>
              <a:t>Ex:  if </a:t>
            </a:r>
            <a:r>
              <a:rPr lang="en-US" dirty="0"/>
              <a:t>your continua includes 3 counties and you have typically only covered one – you must identify and visit new potential locations in one or both of the other counties</a:t>
            </a:r>
            <a:r>
              <a:rPr lang="en-US" dirty="0" smtClean="0"/>
              <a:t>.</a:t>
            </a:r>
          </a:p>
          <a:p>
            <a:pPr lvl="1">
              <a:lnSpc>
                <a:spcPct val="120000"/>
              </a:lnSpc>
              <a:buFont typeface="Courier New" panose="02070309020205020404" pitchFamily="49" charset="0"/>
              <a:buChar char="o"/>
            </a:pPr>
            <a:r>
              <a:rPr lang="en-US" dirty="0" smtClean="0"/>
              <a:t>Ex:  if your continua includes one main city and an outlining rural area and you have typically only covered the city – you must conduct an unsheltered count that includes some part of the outlining rural area.</a:t>
            </a:r>
            <a:endParaRPr lang="en-US" dirty="0"/>
          </a:p>
          <a:p>
            <a:pPr>
              <a:lnSpc>
                <a:spcPct val="120000"/>
              </a:lnSpc>
            </a:pPr>
            <a:r>
              <a:rPr lang="en-US" dirty="0" smtClean="0"/>
              <a:t>The new PIT manual will have a process by which you can exempt certain parts of your geography from the count. This will be a component of the January 2016 count. </a:t>
            </a:r>
          </a:p>
          <a:p>
            <a:pPr lvl="1">
              <a:lnSpc>
                <a:spcPct val="120000"/>
              </a:lnSpc>
              <a:buFont typeface="Courier New" panose="02070309020205020404" pitchFamily="49" charset="0"/>
              <a:buChar char="o"/>
            </a:pPr>
            <a:r>
              <a:rPr lang="en-US" dirty="0" smtClean="0"/>
              <a:t>Reasons may include: forest, marsh, swamp, lakes, vacation community, other specific communities (i.e. Amish). </a:t>
            </a:r>
          </a:p>
          <a:p>
            <a:pPr lvl="1">
              <a:lnSpc>
                <a:spcPct val="120000"/>
              </a:lnSpc>
              <a:buFont typeface="Courier New" panose="02070309020205020404" pitchFamily="49" charset="0"/>
              <a:buChar char="o"/>
            </a:pPr>
            <a:r>
              <a:rPr lang="en-US" dirty="0" smtClean="0"/>
              <a:t>Other reasons to be further excluded may include lack of 24 hour establishments, no shelter or services located nearby, or historical data to confirm a low likelihood of people experiencing homelessness in the area</a:t>
            </a:r>
            <a:endParaRPr lang="en-US" dirty="0"/>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6057588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Survey Tool</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a:lnSpc>
                <a:spcPct val="120000"/>
              </a:lnSpc>
            </a:pPr>
            <a:r>
              <a:rPr lang="en-US" dirty="0" smtClean="0"/>
              <a:t>For the July PIT count, the approved Survey Tools will be posted on the website &amp; emailed out to PIT leads. </a:t>
            </a:r>
            <a:r>
              <a:rPr lang="en-US" dirty="0"/>
              <a:t> </a:t>
            </a:r>
            <a:r>
              <a:rPr lang="en-US" dirty="0" smtClean="0"/>
              <a:t> The Balance of State will use two different forms:  Interview and Observation.</a:t>
            </a:r>
            <a:endParaRPr lang="en-US" dirty="0" smtClean="0"/>
          </a:p>
          <a:p>
            <a:pPr>
              <a:lnSpc>
                <a:spcPct val="120000"/>
              </a:lnSpc>
            </a:pPr>
            <a:r>
              <a:rPr lang="en-US" dirty="0" smtClean="0"/>
              <a:t>One of these </a:t>
            </a:r>
            <a:r>
              <a:rPr lang="en-US" dirty="0" smtClean="0"/>
              <a:t>survey tools </a:t>
            </a:r>
            <a:r>
              <a:rPr lang="en-US" b="1" u="sng" dirty="0" smtClean="0"/>
              <a:t>must</a:t>
            </a:r>
            <a:r>
              <a:rPr lang="en-US" dirty="0" smtClean="0"/>
              <a:t> be completed for all persons counted in the unsheltered count of the PIT. </a:t>
            </a:r>
          </a:p>
          <a:p>
            <a:pPr lvl="1">
              <a:lnSpc>
                <a:spcPct val="120000"/>
              </a:lnSpc>
            </a:pPr>
            <a:r>
              <a:rPr lang="en-US" dirty="0" smtClean="0"/>
              <a:t>This includes the overnight street/known location count and the service based count. </a:t>
            </a:r>
          </a:p>
          <a:p>
            <a:pPr lvl="1">
              <a:lnSpc>
                <a:spcPct val="120000"/>
              </a:lnSpc>
            </a:pPr>
            <a:r>
              <a:rPr lang="en-US" dirty="0" smtClean="0"/>
              <a:t>The Observation tool should only be considered as a last resort during the overnight street/known location count.  It cannot be used in the service based count.</a:t>
            </a:r>
            <a:endParaRPr lang="en-US" dirty="0" smtClean="0"/>
          </a:p>
          <a:p>
            <a:pPr>
              <a:lnSpc>
                <a:spcPct val="120000"/>
              </a:lnSpc>
            </a:pPr>
            <a:r>
              <a:rPr lang="en-US" dirty="0" smtClean="0"/>
              <a:t>A continua can ALSO administer the VI-SPDAT and the F-VI-SPDAT, but at this time it is not required.</a:t>
            </a:r>
          </a:p>
          <a:p>
            <a:pPr marL="274320" lvl="1" indent="0">
              <a:lnSpc>
                <a:spcPct val="120000"/>
              </a:lnSpc>
              <a:buNone/>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
        <p:nvSpPr>
          <p:cNvPr id="5" name="TextBox 4"/>
          <p:cNvSpPr txBox="1"/>
          <p:nvPr/>
        </p:nvSpPr>
        <p:spPr>
          <a:xfrm>
            <a:off x="3400148" y="5663954"/>
            <a:ext cx="7803472" cy="923330"/>
          </a:xfrm>
          <a:prstGeom prst="rect">
            <a:avLst/>
          </a:prstGeom>
          <a:noFill/>
        </p:spPr>
        <p:txBody>
          <a:bodyPr wrap="square" rtlCol="0">
            <a:spAutoFit/>
          </a:bodyPr>
          <a:lstStyle/>
          <a:p>
            <a:r>
              <a:rPr lang="en-US" i="1" dirty="0" smtClean="0"/>
              <a:t>Note:  which </a:t>
            </a:r>
            <a:r>
              <a:rPr lang="en-US" i="1" dirty="0"/>
              <a:t>tool is used and what it looks like will continue to be a point of discussion with the PIT workgroup and finalized prior to the January 2016 count.</a:t>
            </a:r>
          </a:p>
          <a:p>
            <a:endParaRPr lang="en-US" dirty="0"/>
          </a:p>
        </p:txBody>
      </p:sp>
    </p:spTree>
    <p:extLst>
      <p:ext uri="{BB962C8B-B14F-4D97-AF65-F5344CB8AC3E}">
        <p14:creationId xmlns:p14="http://schemas.microsoft.com/office/powerpoint/2010/main" val="24113702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Post Count Window</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92500"/>
          </a:bodyPr>
          <a:lstStyle/>
          <a:p>
            <a:pPr>
              <a:lnSpc>
                <a:spcPct val="120000"/>
              </a:lnSpc>
            </a:pPr>
            <a:r>
              <a:rPr lang="en-US" dirty="0" smtClean="0"/>
              <a:t>HUD will allow an extended time frame (no more than 7 days) after the designated PIT count in order to identify additional people who were unsheltered on the night of the PIT but not counted.</a:t>
            </a:r>
          </a:p>
          <a:p>
            <a:pPr>
              <a:lnSpc>
                <a:spcPct val="120000"/>
              </a:lnSpc>
            </a:pPr>
            <a:r>
              <a:rPr lang="en-US" dirty="0" smtClean="0"/>
              <a:t>Service-based counting focuses on conducting interviews with people experiencing homelessness but not seeking shelter who may utilize other mainstream resources and frequent community locations such as meal sites, food pantries, drop-in centers, day shelters, and libraries. </a:t>
            </a:r>
          </a:p>
          <a:p>
            <a:pPr>
              <a:lnSpc>
                <a:spcPct val="120000"/>
              </a:lnSpc>
            </a:pPr>
            <a:r>
              <a:rPr lang="en-US" dirty="0" smtClean="0"/>
              <a:t>The service-based counting will serve as a SUPPLEMENT to the night of the count approach. </a:t>
            </a:r>
          </a:p>
          <a:p>
            <a:pPr lvl="1">
              <a:lnSpc>
                <a:spcPct val="120000"/>
              </a:lnSpc>
            </a:pPr>
            <a:r>
              <a:rPr lang="en-US" dirty="0" smtClean="0"/>
              <a:t>It requires face-to-face contact with the person and the administration of the </a:t>
            </a:r>
            <a:r>
              <a:rPr lang="en-US" dirty="0" smtClean="0"/>
              <a:t>Interview Survey Tool.  </a:t>
            </a:r>
            <a:endParaRPr lang="en-US" dirty="0" smtClean="0"/>
          </a:p>
          <a:p>
            <a:pPr lvl="1">
              <a:lnSpc>
                <a:spcPct val="120000"/>
              </a:lnSpc>
            </a:pPr>
            <a:r>
              <a:rPr lang="en-US" dirty="0" smtClean="0"/>
              <a:t>The Balance of State </a:t>
            </a:r>
            <a:r>
              <a:rPr lang="en-US" dirty="0" err="1" smtClean="0"/>
              <a:t>CoC</a:t>
            </a:r>
            <a:r>
              <a:rPr lang="en-US" dirty="0" smtClean="0"/>
              <a:t> will allow post-count surveys to be administered and collected until </a:t>
            </a:r>
            <a:r>
              <a:rPr lang="en-US" b="1" dirty="0" smtClean="0"/>
              <a:t>Friday, July 31</a:t>
            </a:r>
            <a:r>
              <a:rPr lang="en-US" b="1" baseline="30000" dirty="0" smtClean="0"/>
              <a:t>st</a:t>
            </a:r>
            <a:r>
              <a:rPr lang="en-US" b="1" dirty="0" smtClean="0"/>
              <a:t> at noon.</a:t>
            </a:r>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7460716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Service Based Counts</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92500"/>
          </a:bodyPr>
          <a:lstStyle/>
          <a:p>
            <a:pPr>
              <a:lnSpc>
                <a:spcPct val="120000"/>
              </a:lnSpc>
            </a:pPr>
            <a:r>
              <a:rPr lang="en-US" dirty="0" smtClean="0"/>
              <a:t>The service-based count uses the same survey from the night of the count.</a:t>
            </a:r>
          </a:p>
          <a:p>
            <a:pPr>
              <a:lnSpc>
                <a:spcPct val="120000"/>
              </a:lnSpc>
            </a:pPr>
            <a:r>
              <a:rPr lang="en-US" dirty="0" smtClean="0"/>
              <a:t>Each person identified as potentially homeless and unsheltered on the night of the PIT count should be interviewed to determine:</a:t>
            </a:r>
          </a:p>
          <a:p>
            <a:pPr marL="731520" lvl="1" indent="-457200">
              <a:lnSpc>
                <a:spcPct val="120000"/>
              </a:lnSpc>
              <a:buAutoNum type="arabicParenBoth"/>
            </a:pPr>
            <a:r>
              <a:rPr lang="en-US" dirty="0" smtClean="0"/>
              <a:t>homeless status, </a:t>
            </a:r>
          </a:p>
          <a:p>
            <a:pPr marL="731520" lvl="1" indent="-457200">
              <a:lnSpc>
                <a:spcPct val="120000"/>
              </a:lnSpc>
              <a:buAutoNum type="arabicParenBoth"/>
            </a:pPr>
            <a:r>
              <a:rPr lang="en-US" dirty="0" smtClean="0"/>
              <a:t>whether he/she has already been interviewed, and </a:t>
            </a:r>
          </a:p>
          <a:p>
            <a:pPr marL="731520" lvl="1" indent="-457200">
              <a:lnSpc>
                <a:spcPct val="120000"/>
              </a:lnSpc>
              <a:buAutoNum type="arabicParenBoth"/>
            </a:pPr>
            <a:r>
              <a:rPr lang="en-US" dirty="0" smtClean="0"/>
              <a:t>collect additional data elements.</a:t>
            </a:r>
          </a:p>
          <a:p>
            <a:pPr>
              <a:lnSpc>
                <a:spcPct val="120000"/>
              </a:lnSpc>
            </a:pPr>
            <a:r>
              <a:rPr lang="en-US" dirty="0" smtClean="0"/>
              <a:t>If the person being interviewed meets the requirements of the PIT count homeless definition and was not interviewed during the PIT overnight count, then the survey/data collection tool should be administered.</a:t>
            </a:r>
          </a:p>
          <a:p>
            <a:pPr>
              <a:lnSpc>
                <a:spcPct val="120000"/>
              </a:lnSpc>
            </a:pPr>
            <a:r>
              <a:rPr lang="en-US" dirty="0" smtClean="0"/>
              <a:t>The survey should then be submitted to the PIT lead for the screening and de-duplication process.</a:t>
            </a:r>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359264076"/>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docProps/app.xml><?xml version="1.0" encoding="utf-8"?>
<Properties xmlns="http://schemas.openxmlformats.org/officeDocument/2006/extended-properties" xmlns:vt="http://schemas.openxmlformats.org/officeDocument/2006/docPropsVTypes">
  <Template>TM03457444[[fn=Basis]]</Template>
  <TotalTime>586</TotalTime>
  <Words>2296</Words>
  <Application>Microsoft Office PowerPoint</Application>
  <PresentationFormat>Widescreen</PresentationFormat>
  <Paragraphs>276</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Corbel</vt:lpstr>
      <vt:lpstr>Courier New</vt:lpstr>
      <vt:lpstr>Wingdings</vt:lpstr>
      <vt:lpstr>Basis</vt:lpstr>
      <vt:lpstr>Balance of State PIT Lead Training #1</vt:lpstr>
      <vt:lpstr>Agenda</vt:lpstr>
      <vt:lpstr>PIT Methodology</vt:lpstr>
      <vt:lpstr>Night of the Count</vt:lpstr>
      <vt:lpstr>Geography</vt:lpstr>
      <vt:lpstr>Geography Continued</vt:lpstr>
      <vt:lpstr>Survey Tool</vt:lpstr>
      <vt:lpstr>Post Count Window</vt:lpstr>
      <vt:lpstr>Service Based Counts</vt:lpstr>
      <vt:lpstr>Data Collection – Sheltered Count</vt:lpstr>
      <vt:lpstr>Data Collection – Housing Inventory Chart</vt:lpstr>
      <vt:lpstr>Data Collection – Unsheltered Count</vt:lpstr>
      <vt:lpstr>Data Collection – Deduplication Chart</vt:lpstr>
      <vt:lpstr>Deduplication Chart - Example</vt:lpstr>
      <vt:lpstr>Data Collection – Other</vt:lpstr>
      <vt:lpstr>PIT Lead Responsibilities</vt:lpstr>
      <vt:lpstr>Post Count PIT Survey</vt:lpstr>
      <vt:lpstr>Other Responsible Parties</vt:lpstr>
      <vt:lpstr>PIT Lead Training #2</vt:lpstr>
      <vt:lpstr>PIT Lead Training #3</vt:lpstr>
      <vt:lpstr>Questions?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Balance of State PIT Lead Training #1</dc:title>
  <dc:creator>Carrie Poser</dc:creator>
  <cp:lastModifiedBy>Carrie Poser</cp:lastModifiedBy>
  <cp:revision>54</cp:revision>
  <dcterms:created xsi:type="dcterms:W3CDTF">2015-06-24T18:00:19Z</dcterms:created>
  <dcterms:modified xsi:type="dcterms:W3CDTF">2015-06-25T15:54:35Z</dcterms:modified>
</cp:coreProperties>
</file>