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3" r:id="rId1"/>
  </p:sldMasterIdLst>
  <p:sldIdLst>
    <p:sldId id="256" r:id="rId2"/>
    <p:sldId id="257" r:id="rId3"/>
    <p:sldId id="258" r:id="rId4"/>
    <p:sldId id="273" r:id="rId5"/>
    <p:sldId id="274" r:id="rId6"/>
    <p:sldId id="275" r:id="rId7"/>
    <p:sldId id="259" r:id="rId8"/>
    <p:sldId id="281" r:id="rId9"/>
    <p:sldId id="276" r:id="rId10"/>
    <p:sldId id="279" r:id="rId11"/>
    <p:sldId id="280" r:id="rId12"/>
    <p:sldId id="260" r:id="rId13"/>
    <p:sldId id="286" r:id="rId14"/>
    <p:sldId id="285" r:id="rId15"/>
    <p:sldId id="287" r:id="rId16"/>
    <p:sldId id="261" r:id="rId17"/>
    <p:sldId id="289" r:id="rId18"/>
    <p:sldId id="290" r:id="rId19"/>
    <p:sldId id="292" r:id="rId20"/>
    <p:sldId id="282" r:id="rId21"/>
    <p:sldId id="263" r:id="rId22"/>
    <p:sldId id="262" r:id="rId23"/>
    <p:sldId id="283" r:id="rId24"/>
    <p:sldId id="28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0" autoAdjust="0"/>
    <p:restoredTop sz="94660"/>
  </p:normalViewPr>
  <p:slideViewPr>
    <p:cSldViewPr snapToGrid="0">
      <p:cViewPr varScale="1">
        <p:scale>
          <a:sx n="94" d="100"/>
          <a:sy n="94" d="100"/>
        </p:scale>
        <p:origin x="9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4/17/20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236949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F52CC-F3D9-41D4-BCE4-C208E61A3F31}" type="datetimeFigureOut">
              <a:rPr lang="en-US" smtClean="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585520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1453336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4670896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508405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345253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F52CC-F3D9-41D4-BCE4-C208E61A3F31}"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572006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1086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7B1BF-4039-460D-A637-65428CBD720E}"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23958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167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4/17/20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089659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883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4/17/20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229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4/17/20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479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4/17/20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3399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87049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4/17/20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98073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0EF52CC-F3D9-41D4-BCE4-C208E61A3F31}" type="datetimeFigureOut">
              <a:rPr lang="en-US" smtClean="0"/>
              <a:t>4/17/20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9693327"/>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 id="2147484010"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rrie.poser@wibos.org" TargetMode="External"/><Relationship Id="rId3"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rrie.poser@wibos.org" TargetMode="Externa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iboscoc.org/" TargetMode="External"/><Relationship Id="rId3"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rrie.poser@wibos.org" TargetMode="Externa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b="1" dirty="0" smtClean="0"/>
              <a:t>Balance of State</a:t>
            </a:r>
            <a:br>
              <a:rPr lang="en-US" sz="6600" b="1" dirty="0" smtClean="0"/>
            </a:br>
            <a:r>
              <a:rPr lang="en-US" sz="6600" b="1" dirty="0" smtClean="0"/>
              <a:t>Coordinated Entry</a:t>
            </a:r>
            <a:br>
              <a:rPr lang="en-US" sz="6600" b="1" dirty="0" smtClean="0"/>
            </a:br>
            <a:r>
              <a:rPr lang="en-US" sz="6600" b="1" dirty="0" smtClean="0"/>
              <a:t>List Holder Training</a:t>
            </a:r>
            <a:endParaRPr lang="en-US" sz="6600" b="1" dirty="0"/>
          </a:p>
        </p:txBody>
      </p:sp>
      <p:sp>
        <p:nvSpPr>
          <p:cNvPr id="3" name="Subtitle 2"/>
          <p:cNvSpPr>
            <a:spLocks noGrp="1"/>
          </p:cNvSpPr>
          <p:nvPr>
            <p:ph type="subTitle" idx="1"/>
          </p:nvPr>
        </p:nvSpPr>
        <p:spPr/>
        <p:txBody>
          <a:bodyPr>
            <a:normAutofit/>
          </a:bodyPr>
          <a:lstStyle/>
          <a:p>
            <a:r>
              <a:rPr lang="en-US" dirty="0" smtClean="0"/>
              <a:t>Carrie Poser, COC Coordinator</a:t>
            </a:r>
          </a:p>
          <a:p>
            <a:r>
              <a:rPr lang="en-US" dirty="0" smtClean="0"/>
              <a:t>Jesse Dirkman, ICA</a:t>
            </a:r>
          </a:p>
          <a:p>
            <a:r>
              <a:rPr lang="en-US" dirty="0" smtClean="0"/>
              <a:t>March 10, 2016</a:t>
            </a:r>
            <a:endParaRPr lang="en-US" dirty="0"/>
          </a:p>
        </p:txBody>
      </p:sp>
    </p:spTree>
    <p:extLst>
      <p:ext uri="{BB962C8B-B14F-4D97-AF65-F5344CB8AC3E}">
        <p14:creationId xmlns:p14="http://schemas.microsoft.com/office/powerpoint/2010/main" val="102651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VI-SPDAT SCORE</a:t>
            </a:r>
            <a:endParaRPr lang="en-US"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
        <p:nvSpPr>
          <p:cNvPr id="5" name="Content Placeholder 2"/>
          <p:cNvSpPr txBox="1">
            <a:spLocks/>
          </p:cNvSpPr>
          <p:nvPr/>
        </p:nvSpPr>
        <p:spPr>
          <a:xfrm>
            <a:off x="1484311" y="2223115"/>
            <a:ext cx="4895055"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spcBef>
                <a:spcPts val="0"/>
              </a:spcBef>
              <a:spcAft>
                <a:spcPts val="1200"/>
              </a:spcAft>
              <a:buFont typeface="Arial"/>
              <a:buNone/>
            </a:pPr>
            <a:r>
              <a:rPr lang="en-US" b="1" dirty="0" smtClean="0"/>
              <a:t>VI-SPDAT Version 2.0</a:t>
            </a:r>
          </a:p>
          <a:p>
            <a:pPr marL="0" indent="0">
              <a:spcBef>
                <a:spcPts val="0"/>
              </a:spcBef>
              <a:buFont typeface="Arial"/>
              <a:buNone/>
            </a:pPr>
            <a:r>
              <a:rPr lang="en-US" sz="2000" i="1" dirty="0" smtClean="0"/>
              <a:t>No Housing Intervention:       </a:t>
            </a:r>
            <a:r>
              <a:rPr lang="en-US" sz="2000" b="1" dirty="0" smtClean="0">
                <a:solidFill>
                  <a:schemeClr val="accent1"/>
                </a:solidFill>
              </a:rPr>
              <a:t>0-3 </a:t>
            </a:r>
          </a:p>
          <a:p>
            <a:pPr marL="0" indent="0">
              <a:spcBef>
                <a:spcPts val="0"/>
              </a:spcBef>
              <a:spcAft>
                <a:spcPts val="1200"/>
              </a:spcAft>
              <a:buFont typeface="Arial"/>
              <a:buNone/>
            </a:pPr>
            <a:r>
              <a:rPr lang="en-US" sz="2000" i="1" dirty="0" smtClean="0"/>
              <a:t>Rapid Re-Housing:    </a:t>
            </a:r>
            <a:r>
              <a:rPr lang="en-US" sz="2000" b="1" dirty="0" smtClean="0">
                <a:solidFill>
                  <a:schemeClr val="accent1"/>
                </a:solidFill>
              </a:rPr>
              <a:t>4-7 </a:t>
            </a:r>
          </a:p>
          <a:p>
            <a:pPr marL="0" indent="0">
              <a:spcBef>
                <a:spcPts val="0"/>
              </a:spcBef>
              <a:spcAft>
                <a:spcPts val="1200"/>
              </a:spcAft>
              <a:buFont typeface="Arial"/>
              <a:buNone/>
            </a:pPr>
            <a:r>
              <a:rPr lang="en-US" sz="2000" i="1" dirty="0" smtClean="0"/>
              <a:t>Transitional Housing or Permanent Supportive Housing:    </a:t>
            </a:r>
            <a:r>
              <a:rPr lang="en-US" sz="2000" b="1" dirty="0" smtClean="0">
                <a:solidFill>
                  <a:schemeClr val="accent1"/>
                </a:solidFill>
              </a:rPr>
              <a:t>8+</a:t>
            </a:r>
            <a:endParaRPr lang="en-US" sz="2000" b="1" dirty="0">
              <a:solidFill>
                <a:schemeClr val="accent1"/>
              </a:solidFill>
            </a:endParaRPr>
          </a:p>
        </p:txBody>
      </p:sp>
      <p:sp>
        <p:nvSpPr>
          <p:cNvPr id="8" name="Content Placeholder 2"/>
          <p:cNvSpPr txBox="1">
            <a:spLocks/>
          </p:cNvSpPr>
          <p:nvPr/>
        </p:nvSpPr>
        <p:spPr>
          <a:xfrm>
            <a:off x="6838266" y="2223115"/>
            <a:ext cx="4895055" cy="3124201"/>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spcBef>
                <a:spcPts val="0"/>
              </a:spcBef>
              <a:spcAft>
                <a:spcPts val="1200"/>
              </a:spcAft>
              <a:buFont typeface="Arial"/>
              <a:buNone/>
            </a:pPr>
            <a:r>
              <a:rPr lang="en-US" b="1" dirty="0" smtClean="0"/>
              <a:t>VI-F-SPDAT Version 2.0</a:t>
            </a:r>
          </a:p>
          <a:p>
            <a:pPr marL="0" indent="0">
              <a:spcBef>
                <a:spcPts val="0"/>
              </a:spcBef>
              <a:buFont typeface="Arial"/>
              <a:buNone/>
            </a:pPr>
            <a:r>
              <a:rPr lang="en-US" sz="2000" i="1" dirty="0" smtClean="0"/>
              <a:t>No Housing Intervention:       </a:t>
            </a:r>
            <a:r>
              <a:rPr lang="en-US" sz="2000" b="1" dirty="0" smtClean="0">
                <a:solidFill>
                  <a:schemeClr val="accent1"/>
                </a:solidFill>
              </a:rPr>
              <a:t>0-3 </a:t>
            </a:r>
          </a:p>
          <a:p>
            <a:pPr marL="0" indent="0">
              <a:spcBef>
                <a:spcPts val="0"/>
              </a:spcBef>
              <a:spcAft>
                <a:spcPts val="1200"/>
              </a:spcAft>
              <a:buFont typeface="Arial"/>
              <a:buNone/>
            </a:pPr>
            <a:r>
              <a:rPr lang="en-US" sz="2000" i="1" dirty="0" smtClean="0"/>
              <a:t>Rapid Re-Housing:    </a:t>
            </a:r>
            <a:r>
              <a:rPr lang="en-US" sz="2000" b="1" dirty="0" smtClean="0">
                <a:solidFill>
                  <a:schemeClr val="accent1"/>
                </a:solidFill>
              </a:rPr>
              <a:t>4-8 </a:t>
            </a:r>
          </a:p>
          <a:p>
            <a:pPr marL="0" indent="0">
              <a:spcBef>
                <a:spcPts val="0"/>
              </a:spcBef>
              <a:spcAft>
                <a:spcPts val="1200"/>
              </a:spcAft>
              <a:buNone/>
            </a:pPr>
            <a:r>
              <a:rPr lang="en-US" sz="2000" i="1" dirty="0" smtClean="0"/>
              <a:t>Transitional Housing or Permanent Supportive Housing:   </a:t>
            </a:r>
            <a:r>
              <a:rPr lang="en-US" sz="2000" b="1" dirty="0" smtClean="0">
                <a:solidFill>
                  <a:schemeClr val="accent1"/>
                </a:solidFill>
              </a:rPr>
              <a:t>9+</a:t>
            </a:r>
            <a:endParaRPr lang="en-US" sz="2000" b="1" dirty="0">
              <a:solidFill>
                <a:schemeClr val="accent1"/>
              </a:solidFill>
            </a:endParaRPr>
          </a:p>
        </p:txBody>
      </p:sp>
    </p:spTree>
    <p:extLst>
      <p:ext uri="{BB962C8B-B14F-4D97-AF65-F5344CB8AC3E}">
        <p14:creationId xmlns:p14="http://schemas.microsoft.com/office/powerpoint/2010/main" val="2953679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NOTICE</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pPr indent="0" algn="ctr">
              <a:buNone/>
            </a:pPr>
            <a:r>
              <a:rPr lang="en-US" sz="3000" b="1" i="1" dirty="0"/>
              <a:t>It is prohibited for any HUD-funded homelessness assistance programs to serve individuals and/or families experiencing homelessness or who are at imminent risk of homelessness, without the household first going through the Coordinated Assessment System and receiving a referral to the Prioritization List.</a:t>
            </a:r>
            <a:endParaRPr lang="en-US" sz="30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792588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Adding People to the List</a:t>
            </a:r>
            <a:endParaRPr lang="en-US" b="1" dirty="0"/>
          </a:p>
        </p:txBody>
      </p:sp>
      <p:sp>
        <p:nvSpPr>
          <p:cNvPr id="3" name="Content Placeholder 2"/>
          <p:cNvSpPr>
            <a:spLocks noGrp="1"/>
          </p:cNvSpPr>
          <p:nvPr>
            <p:ph idx="1"/>
          </p:nvPr>
        </p:nvSpPr>
        <p:spPr>
          <a:xfrm>
            <a:off x="1660124" y="1580225"/>
            <a:ext cx="9842899" cy="4208017"/>
          </a:xfrm>
        </p:spPr>
        <p:txBody>
          <a:bodyPr/>
          <a:lstStyle/>
          <a:p>
            <a:r>
              <a:rPr lang="en-US" dirty="0" smtClean="0"/>
              <a:t>In order to add someone to the Non-WISP Prioritization list, a </a:t>
            </a:r>
            <a:r>
              <a:rPr lang="en-US" b="1" dirty="0" smtClean="0"/>
              <a:t>Non-WISP Referral Form</a:t>
            </a:r>
            <a:r>
              <a:rPr lang="en-US" dirty="0" smtClean="0"/>
              <a:t> powered by Google Forms must be completed.  </a:t>
            </a:r>
          </a:p>
          <a:p>
            <a:endParaRPr lang="en-US" dirty="0" smtClean="0"/>
          </a:p>
          <a:p>
            <a:r>
              <a:rPr lang="en-US" dirty="0" smtClean="0"/>
              <a:t>Each LCAS (local continua) will receive one link to the </a:t>
            </a:r>
            <a:r>
              <a:rPr lang="en-US" b="1" dirty="0" smtClean="0"/>
              <a:t>Non-WISP Referral Form</a:t>
            </a:r>
            <a:r>
              <a:rPr lang="en-US" dirty="0" smtClean="0"/>
              <a:t> powered by Google Forms. </a:t>
            </a:r>
          </a:p>
          <a:p>
            <a:endParaRPr lang="en-US" dirty="0" smtClean="0"/>
          </a:p>
          <a:p>
            <a:r>
              <a:rPr lang="en-US" dirty="0" smtClean="0"/>
              <a:t>The </a:t>
            </a:r>
            <a:r>
              <a:rPr lang="en-US" b="1" dirty="0"/>
              <a:t>Non-WISP Referral Form</a:t>
            </a:r>
            <a:r>
              <a:rPr lang="en-US" dirty="0"/>
              <a:t> powered by Google Forms link </a:t>
            </a:r>
            <a:r>
              <a:rPr lang="en-US" dirty="0" smtClean="0"/>
              <a:t>can be shared with anyone that wishes to refer clients to the Non-WISP list in the LCAS, but only after watching the “Adding Someone to the List” training.</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492801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0124" y="1580225"/>
            <a:ext cx="9842899" cy="2938509"/>
          </a:xfrm>
        </p:spPr>
        <p:txBody>
          <a:bodyPr>
            <a:normAutofit/>
          </a:bodyPr>
          <a:lstStyle/>
          <a:p>
            <a:pPr indent="0" algn="ctr">
              <a:buNone/>
            </a:pPr>
            <a:r>
              <a:rPr lang="en-US" sz="5500" b="1" i="1" dirty="0" smtClean="0"/>
              <a:t>DEMO:  </a:t>
            </a:r>
          </a:p>
          <a:p>
            <a:pPr indent="0" algn="ctr">
              <a:buNone/>
            </a:pPr>
            <a:r>
              <a:rPr lang="en-US" sz="5500" b="1" i="1" dirty="0" smtClean="0"/>
              <a:t>Non-WISP Referral Form</a:t>
            </a:r>
          </a:p>
          <a:p>
            <a:pPr indent="0" algn="ctr">
              <a:buNone/>
            </a:pPr>
            <a:r>
              <a:rPr lang="en-US" sz="4000" b="1" i="1" dirty="0" smtClean="0"/>
              <a:t>Powered by Google Forms</a:t>
            </a:r>
            <a:endParaRPr lang="en-US" sz="40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913275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111" y="596626"/>
            <a:ext cx="10018713" cy="779016"/>
          </a:xfrm>
        </p:spPr>
        <p:txBody>
          <a:bodyPr/>
          <a:lstStyle/>
          <a:p>
            <a:r>
              <a:rPr lang="en-US" b="1" dirty="0" smtClean="0"/>
              <a:t>The Non-WISP Prioritization List</a:t>
            </a:r>
            <a:endParaRPr lang="en-US" b="1" dirty="0"/>
          </a:p>
        </p:txBody>
      </p:sp>
      <p:sp>
        <p:nvSpPr>
          <p:cNvPr id="3" name="Content Placeholder 2"/>
          <p:cNvSpPr>
            <a:spLocks noGrp="1"/>
          </p:cNvSpPr>
          <p:nvPr>
            <p:ph idx="1"/>
          </p:nvPr>
        </p:nvSpPr>
        <p:spPr>
          <a:xfrm>
            <a:off x="1660124" y="1580225"/>
            <a:ext cx="9842899" cy="4607511"/>
          </a:xfrm>
        </p:spPr>
        <p:txBody>
          <a:bodyPr>
            <a:normAutofit fontScale="92500" lnSpcReduction="10000"/>
          </a:bodyPr>
          <a:lstStyle/>
          <a:p>
            <a:r>
              <a:rPr lang="en-US" dirty="0" smtClean="0"/>
              <a:t>The Non-WISP Prioritization List collects information submitted through the Non-WISP Referral Form powered by Google Forms. </a:t>
            </a:r>
          </a:p>
          <a:p>
            <a:r>
              <a:rPr lang="en-US" dirty="0" smtClean="0"/>
              <a:t>The </a:t>
            </a:r>
            <a:r>
              <a:rPr lang="en-US" dirty="0"/>
              <a:t>Non-WISP Prioritization List </a:t>
            </a:r>
            <a:r>
              <a:rPr lang="en-US" dirty="0" smtClean="0"/>
              <a:t>was designed to mimic the Service Point Prioritization list.</a:t>
            </a:r>
          </a:p>
          <a:p>
            <a:r>
              <a:rPr lang="en-US" dirty="0" smtClean="0"/>
              <a:t>On the </a:t>
            </a:r>
            <a:r>
              <a:rPr lang="en-US" dirty="0"/>
              <a:t>Non-WISP Prioritization List , </a:t>
            </a:r>
            <a:r>
              <a:rPr lang="en-US" dirty="0" smtClean="0"/>
              <a:t>you will be able to:</a:t>
            </a:r>
          </a:p>
          <a:p>
            <a:pPr lvl="1"/>
            <a:r>
              <a:rPr lang="en-US" dirty="0" smtClean="0"/>
              <a:t>See the answers submitted through the Non-WISP Referral Form powered by Google Forms</a:t>
            </a:r>
          </a:p>
          <a:p>
            <a:pPr lvl="1"/>
            <a:r>
              <a:rPr lang="en-US" dirty="0" smtClean="0"/>
              <a:t>Make a decision to accept or decline a referral</a:t>
            </a:r>
          </a:p>
          <a:p>
            <a:pPr lvl="1"/>
            <a:r>
              <a:rPr lang="en-US" dirty="0" smtClean="0"/>
              <a:t>See the prioritization of persons referred to the list for each of the project types based on the Balance of State prioritization policies for PSH, TH, and RRH</a:t>
            </a:r>
          </a:p>
          <a:p>
            <a:pPr lvl="1"/>
            <a:r>
              <a:rPr lang="en-US" dirty="0" smtClean="0"/>
              <a:t>See the answers used to determine chronic homeless “yes or no”</a:t>
            </a:r>
          </a:p>
          <a:p>
            <a:pPr lvl="1"/>
            <a:r>
              <a:rPr lang="en-US" dirty="0" smtClean="0"/>
              <a:t>See all persons accepted and declined</a:t>
            </a:r>
          </a:p>
          <a:p>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45838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630" y="1580225"/>
            <a:ext cx="10242394" cy="2938509"/>
          </a:xfrm>
        </p:spPr>
        <p:txBody>
          <a:bodyPr>
            <a:normAutofit/>
          </a:bodyPr>
          <a:lstStyle/>
          <a:p>
            <a:pPr indent="0" algn="ctr">
              <a:buNone/>
            </a:pPr>
            <a:r>
              <a:rPr lang="en-US" sz="5500" b="1" i="1" dirty="0" smtClean="0"/>
              <a:t>DEMO:  </a:t>
            </a:r>
          </a:p>
          <a:p>
            <a:pPr indent="0" algn="ctr">
              <a:buNone/>
            </a:pPr>
            <a:r>
              <a:rPr lang="en-US" sz="5500" b="1" i="1" dirty="0" smtClean="0"/>
              <a:t>The Non-WISP Prioritization List</a:t>
            </a:r>
            <a:endParaRPr lang="en-US" sz="55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510055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614" y="596626"/>
            <a:ext cx="10018713" cy="779016"/>
          </a:xfrm>
        </p:spPr>
        <p:txBody>
          <a:bodyPr/>
          <a:lstStyle/>
          <a:p>
            <a:r>
              <a:rPr lang="en-US" b="1" dirty="0" smtClean="0"/>
              <a:t>The Non-WISP Prioritization List</a:t>
            </a:r>
            <a:endParaRPr lang="en-US" b="1" dirty="0"/>
          </a:p>
        </p:txBody>
      </p:sp>
      <p:sp>
        <p:nvSpPr>
          <p:cNvPr id="3" name="Content Placeholder 2"/>
          <p:cNvSpPr>
            <a:spLocks noGrp="1"/>
          </p:cNvSpPr>
          <p:nvPr>
            <p:ph idx="1"/>
          </p:nvPr>
        </p:nvSpPr>
        <p:spPr>
          <a:xfrm>
            <a:off x="1660124" y="1580225"/>
            <a:ext cx="9842899" cy="4208017"/>
          </a:xfrm>
        </p:spPr>
        <p:txBody>
          <a:bodyPr>
            <a:normAutofit lnSpcReduction="10000"/>
          </a:bodyPr>
          <a:lstStyle/>
          <a:p>
            <a:r>
              <a:rPr lang="en-US" dirty="0" smtClean="0"/>
              <a:t>The Non-WISP Prioritization List is divided into 5 sections:</a:t>
            </a:r>
          </a:p>
          <a:p>
            <a:pPr lvl="1"/>
            <a:r>
              <a:rPr lang="en-US" dirty="0" smtClean="0"/>
              <a:t>Orange – Form Responses and Housing Action</a:t>
            </a:r>
          </a:p>
          <a:p>
            <a:pPr lvl="1"/>
            <a:r>
              <a:rPr lang="en-US" dirty="0" smtClean="0"/>
              <a:t>Blue – Single list for PSH, TH, and RRH</a:t>
            </a:r>
          </a:p>
          <a:p>
            <a:pPr lvl="1"/>
            <a:r>
              <a:rPr lang="en-US" dirty="0" smtClean="0"/>
              <a:t>Green – Family list for PSH, TH, and RRH</a:t>
            </a:r>
          </a:p>
          <a:p>
            <a:pPr lvl="1"/>
            <a:r>
              <a:rPr lang="en-US" dirty="0" smtClean="0"/>
              <a:t>Gray – Raw Chronic</a:t>
            </a:r>
          </a:p>
          <a:p>
            <a:pPr lvl="1"/>
            <a:r>
              <a:rPr lang="en-US" dirty="0" smtClean="0"/>
              <a:t>Purple – Accepted and Declined</a:t>
            </a:r>
          </a:p>
          <a:p>
            <a:pPr lvl="1"/>
            <a:endParaRPr lang="en-US" dirty="0" smtClean="0"/>
          </a:p>
          <a:p>
            <a:r>
              <a:rPr lang="en-US" dirty="0" smtClean="0"/>
              <a:t>The </a:t>
            </a:r>
            <a:r>
              <a:rPr lang="en-US" dirty="0"/>
              <a:t>Non-WISP Prioritization List </a:t>
            </a:r>
            <a:r>
              <a:rPr lang="en-US" dirty="0" smtClean="0"/>
              <a:t>has two different kind of tabs:</a:t>
            </a:r>
          </a:p>
          <a:p>
            <a:pPr lvl="1"/>
            <a:r>
              <a:rPr lang="en-US" dirty="0" smtClean="0"/>
              <a:t>Unlocked – orange tabs</a:t>
            </a:r>
          </a:p>
          <a:p>
            <a:pPr lvl="1"/>
            <a:r>
              <a:rPr lang="en-US" dirty="0" smtClean="0"/>
              <a:t>Locked – all other tabs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90074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491" y="685801"/>
            <a:ext cx="10018713" cy="779016"/>
          </a:xfrm>
        </p:spPr>
        <p:txBody>
          <a:bodyPr/>
          <a:lstStyle/>
          <a:p>
            <a:r>
              <a:rPr lang="en-US" b="1" dirty="0"/>
              <a:t>The Non-WISP Prioritization List</a:t>
            </a:r>
          </a:p>
        </p:txBody>
      </p:sp>
      <p:sp>
        <p:nvSpPr>
          <p:cNvPr id="3" name="Content Placeholder 2"/>
          <p:cNvSpPr>
            <a:spLocks noGrp="1"/>
          </p:cNvSpPr>
          <p:nvPr>
            <p:ph idx="1"/>
          </p:nvPr>
        </p:nvSpPr>
        <p:spPr>
          <a:xfrm>
            <a:off x="1660124" y="1580225"/>
            <a:ext cx="9842899" cy="4545367"/>
          </a:xfrm>
        </p:spPr>
        <p:txBody>
          <a:bodyPr>
            <a:normAutofit/>
          </a:bodyPr>
          <a:lstStyle/>
          <a:p>
            <a:r>
              <a:rPr lang="en-US" dirty="0" smtClean="0"/>
              <a:t>Most “touching” of the Non-WISP Prioritization List will occur on the Housing Action tab. </a:t>
            </a:r>
          </a:p>
          <a:p>
            <a:r>
              <a:rPr lang="en-US" dirty="0" smtClean="0"/>
              <a:t>You will pick the clients to accept or deny by clicking the drop down in Column D. </a:t>
            </a:r>
          </a:p>
          <a:p>
            <a:r>
              <a:rPr lang="en-US" dirty="0" smtClean="0"/>
              <a:t>You will answer all of the questions </a:t>
            </a:r>
            <a:r>
              <a:rPr lang="en-US" dirty="0"/>
              <a:t>relevant </a:t>
            </a:r>
            <a:r>
              <a:rPr lang="en-US" dirty="0" smtClean="0"/>
              <a:t>to the action you select. </a:t>
            </a:r>
          </a:p>
          <a:p>
            <a:pPr lvl="1"/>
            <a:r>
              <a:rPr lang="en-US" dirty="0" smtClean="0"/>
              <a:t>If an agency accepted a referral for client #1 – columns E, G, H, and I will need to  be filled out.</a:t>
            </a:r>
          </a:p>
          <a:p>
            <a:pPr lvl="1"/>
            <a:r>
              <a:rPr lang="en-US" dirty="0" smtClean="0"/>
              <a:t>If a referral is denied for client #1 – columns E and F will need to be filled out.</a:t>
            </a:r>
          </a:p>
          <a:p>
            <a:r>
              <a:rPr lang="en-US" dirty="0" smtClean="0"/>
              <a:t>Note:  Column J is an automatic calculation.</a:t>
            </a:r>
          </a:p>
          <a:p>
            <a:pPr lvl="1"/>
            <a:endParaRPr lang="en-US" dirty="0" smtClean="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472044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912" y="527745"/>
            <a:ext cx="10018713" cy="779016"/>
          </a:xfrm>
        </p:spPr>
        <p:txBody>
          <a:bodyPr>
            <a:normAutofit fontScale="90000"/>
          </a:bodyPr>
          <a:lstStyle/>
          <a:p>
            <a:r>
              <a:rPr lang="en-US" b="1" dirty="0" smtClean="0"/>
              <a:t>Common Questions about the Non-WISP Prioritization List</a:t>
            </a:r>
            <a:endParaRPr lang="en-US" b="1" dirty="0"/>
          </a:p>
        </p:txBody>
      </p:sp>
      <p:sp>
        <p:nvSpPr>
          <p:cNvPr id="3" name="Content Placeholder 2"/>
          <p:cNvSpPr>
            <a:spLocks noGrp="1"/>
          </p:cNvSpPr>
          <p:nvPr>
            <p:ph idx="1"/>
          </p:nvPr>
        </p:nvSpPr>
        <p:spPr>
          <a:xfrm>
            <a:off x="1660124" y="1731146"/>
            <a:ext cx="9842899" cy="4572000"/>
          </a:xfrm>
        </p:spPr>
        <p:txBody>
          <a:bodyPr>
            <a:normAutofit fontScale="77500" lnSpcReduction="20000"/>
          </a:bodyPr>
          <a:lstStyle/>
          <a:p>
            <a:r>
              <a:rPr lang="en-US" b="1" dirty="0" smtClean="0"/>
              <a:t>What happens if someone enters in incorrect information or makes a mistake in the Non-WISP Referral Form powered by Google Forms?</a:t>
            </a:r>
          </a:p>
          <a:p>
            <a:pPr lvl="1"/>
            <a:r>
              <a:rPr lang="en-US" dirty="0" smtClean="0"/>
              <a:t>The person entering the Non-WISP Referral Form must contact you (as the List Holder) and you can delete the person on the 1</a:t>
            </a:r>
            <a:r>
              <a:rPr lang="en-US" baseline="30000" dirty="0" smtClean="0"/>
              <a:t>st</a:t>
            </a:r>
            <a:r>
              <a:rPr lang="en-US" dirty="0" smtClean="0"/>
              <a:t> tab (Form Responses).</a:t>
            </a:r>
          </a:p>
          <a:p>
            <a:pPr lvl="1"/>
            <a:r>
              <a:rPr lang="en-US" dirty="0" smtClean="0"/>
              <a:t>By deleting the person from the 1</a:t>
            </a:r>
            <a:r>
              <a:rPr lang="en-US" baseline="30000" dirty="0" smtClean="0"/>
              <a:t>st</a:t>
            </a:r>
            <a:r>
              <a:rPr lang="en-US" dirty="0" smtClean="0"/>
              <a:t> tab, they will be automatically removed from all subsequent tabs.</a:t>
            </a:r>
          </a:p>
          <a:p>
            <a:pPr lvl="1"/>
            <a:r>
              <a:rPr lang="en-US" dirty="0" smtClean="0"/>
              <a:t>The person will need to be re-entered in through the Non-WISP Referral Form.</a:t>
            </a:r>
          </a:p>
          <a:p>
            <a:pPr lvl="1"/>
            <a:endParaRPr lang="en-US" dirty="0" smtClean="0"/>
          </a:p>
          <a:p>
            <a:r>
              <a:rPr lang="en-US" b="1" dirty="0" smtClean="0"/>
              <a:t>What happens if a calculation doesn’t seem to be working on the Non-WISP Prioritization List?</a:t>
            </a:r>
          </a:p>
          <a:p>
            <a:pPr lvl="1"/>
            <a:r>
              <a:rPr lang="en-US" dirty="0" smtClean="0"/>
              <a:t>Contact Carrie at </a:t>
            </a:r>
            <a:r>
              <a:rPr lang="en-US" dirty="0" smtClean="0">
                <a:hlinkClick r:id="rId2"/>
              </a:rPr>
              <a:t>carrie.poser@wibos.org</a:t>
            </a:r>
            <a:r>
              <a:rPr lang="en-US" dirty="0" smtClean="0"/>
              <a:t> </a:t>
            </a:r>
          </a:p>
          <a:p>
            <a:pPr lvl="1"/>
            <a:endParaRPr lang="en-US" dirty="0" smtClean="0"/>
          </a:p>
          <a:p>
            <a:r>
              <a:rPr lang="en-US" b="1" dirty="0" smtClean="0"/>
              <a:t>What if someone appears to be a duplicate on the Non-WISP Prioritization List?</a:t>
            </a:r>
          </a:p>
          <a:p>
            <a:pPr lvl="1"/>
            <a:r>
              <a:rPr lang="en-US" dirty="0" smtClean="0"/>
              <a:t>Contact the referring agency or agencies to double check</a:t>
            </a:r>
          </a:p>
          <a:p>
            <a:pPr lvl="1"/>
            <a:r>
              <a:rPr lang="en-US" dirty="0" smtClean="0"/>
              <a:t>If it is a duplicate, delete the person from the 1</a:t>
            </a:r>
            <a:r>
              <a:rPr lang="en-US" baseline="30000" dirty="0" smtClean="0"/>
              <a:t>st</a:t>
            </a:r>
            <a:r>
              <a:rPr lang="en-US" dirty="0" smtClean="0"/>
              <a:t> tab.</a:t>
            </a:r>
          </a:p>
          <a:p>
            <a:pPr lvl="1"/>
            <a:endParaRPr lang="en-US" dirty="0" smtClean="0"/>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727946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solidFill>
                  <a:schemeClr val="accent1"/>
                </a:solidFill>
              </a:rPr>
              <a:t>CAUTION</a:t>
            </a:r>
            <a:endParaRPr lang="en-US" b="1" dirty="0">
              <a:solidFill>
                <a:schemeClr val="accent1"/>
              </a:solidFill>
            </a:endParaRPr>
          </a:p>
        </p:txBody>
      </p:sp>
      <p:sp>
        <p:nvSpPr>
          <p:cNvPr id="3" name="Content Placeholder 2"/>
          <p:cNvSpPr>
            <a:spLocks noGrp="1"/>
          </p:cNvSpPr>
          <p:nvPr>
            <p:ph idx="1"/>
          </p:nvPr>
        </p:nvSpPr>
        <p:spPr>
          <a:xfrm>
            <a:off x="1660124" y="1580226"/>
            <a:ext cx="9842899" cy="4145872"/>
          </a:xfrm>
        </p:spPr>
        <p:txBody>
          <a:bodyPr>
            <a:normAutofit/>
          </a:bodyPr>
          <a:lstStyle/>
          <a:p>
            <a:pPr indent="0" algn="ctr">
              <a:buNone/>
            </a:pPr>
            <a:r>
              <a:rPr lang="en-US" sz="3000" b="1" i="1" dirty="0" smtClean="0"/>
              <a:t>Reserve the use of “delete” only in rare situations. </a:t>
            </a:r>
          </a:p>
          <a:p>
            <a:pPr indent="0" algn="ctr">
              <a:buNone/>
            </a:pPr>
            <a:r>
              <a:rPr lang="en-US" sz="3000" b="1" i="1" dirty="0" smtClean="0"/>
              <a:t>If a person is deleted from the 1</a:t>
            </a:r>
            <a:r>
              <a:rPr lang="en-US" sz="3000" b="1" i="1" baseline="30000" dirty="0" smtClean="0"/>
              <a:t>st</a:t>
            </a:r>
            <a:r>
              <a:rPr lang="en-US" sz="3000" b="1" i="1" dirty="0" smtClean="0"/>
              <a:t> tab (Form Resources), they are removed from the entire document. </a:t>
            </a:r>
          </a:p>
          <a:p>
            <a:pPr indent="0" algn="ctr">
              <a:buNone/>
            </a:pPr>
            <a:r>
              <a:rPr lang="en-US" sz="3000" b="1" i="1" dirty="0" smtClean="0"/>
              <a:t>There will be no record of the person on the Non-WISP Prioritization List.</a:t>
            </a:r>
            <a:endParaRPr lang="en-US" sz="30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23612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Agenda</a:t>
            </a:r>
            <a:endParaRPr lang="en-US" b="1" dirty="0"/>
          </a:p>
        </p:txBody>
      </p:sp>
      <p:sp>
        <p:nvSpPr>
          <p:cNvPr id="3" name="Content Placeholder 2"/>
          <p:cNvSpPr>
            <a:spLocks noGrp="1"/>
          </p:cNvSpPr>
          <p:nvPr>
            <p:ph idx="1"/>
          </p:nvPr>
        </p:nvSpPr>
        <p:spPr>
          <a:xfrm>
            <a:off x="1660124" y="1580225"/>
            <a:ext cx="9842899" cy="4208017"/>
          </a:xfrm>
        </p:spPr>
        <p:txBody>
          <a:bodyPr/>
          <a:lstStyle/>
          <a:p>
            <a:r>
              <a:rPr lang="en-US" dirty="0" smtClean="0"/>
              <a:t>Overview</a:t>
            </a:r>
          </a:p>
          <a:p>
            <a:r>
              <a:rPr lang="en-US" dirty="0" smtClean="0"/>
              <a:t>DLA vs. List Holder</a:t>
            </a:r>
          </a:p>
          <a:p>
            <a:r>
              <a:rPr lang="en-US" dirty="0" smtClean="0"/>
              <a:t>Adding people to the list</a:t>
            </a:r>
          </a:p>
          <a:p>
            <a:r>
              <a:rPr lang="en-US" dirty="0" smtClean="0"/>
              <a:t>The Non-WISP Prioritization List</a:t>
            </a:r>
          </a:p>
          <a:p>
            <a:r>
              <a:rPr lang="en-US" dirty="0" smtClean="0"/>
              <a:t>Questions</a:t>
            </a:r>
          </a:p>
          <a:p>
            <a:r>
              <a:rPr lang="en-US" dirty="0" smtClean="0"/>
              <a:t>Next Steps . .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377126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What Happens Next?</a:t>
            </a:r>
            <a:endParaRPr lang="en-US" b="1" dirty="0"/>
          </a:p>
        </p:txBody>
      </p:sp>
      <p:sp>
        <p:nvSpPr>
          <p:cNvPr id="3" name="Content Placeholder 2"/>
          <p:cNvSpPr>
            <a:spLocks noGrp="1"/>
          </p:cNvSpPr>
          <p:nvPr>
            <p:ph idx="1"/>
          </p:nvPr>
        </p:nvSpPr>
        <p:spPr>
          <a:xfrm>
            <a:off x="1660124" y="1766655"/>
            <a:ext cx="9842899" cy="4447713"/>
          </a:xfrm>
        </p:spPr>
        <p:txBody>
          <a:bodyPr>
            <a:normAutofit fontScale="92500" lnSpcReduction="10000"/>
          </a:bodyPr>
          <a:lstStyle/>
          <a:p>
            <a:r>
              <a:rPr lang="en-US" b="1" dirty="0" smtClean="0"/>
              <a:t>Step #1 </a:t>
            </a:r>
            <a:r>
              <a:rPr lang="en-US" dirty="0" smtClean="0"/>
              <a:t>– Take this List Holder training.</a:t>
            </a:r>
          </a:p>
          <a:p>
            <a:endParaRPr lang="en-US" dirty="0" smtClean="0"/>
          </a:p>
          <a:p>
            <a:r>
              <a:rPr lang="en-US" b="1" dirty="0" smtClean="0"/>
              <a:t>Step #2 </a:t>
            </a:r>
            <a:r>
              <a:rPr lang="en-US" dirty="0" smtClean="0"/>
              <a:t>– Complete the homework.</a:t>
            </a:r>
          </a:p>
          <a:p>
            <a:endParaRPr lang="en-US" dirty="0" smtClean="0"/>
          </a:p>
          <a:p>
            <a:r>
              <a:rPr lang="en-US" b="1" dirty="0" smtClean="0"/>
              <a:t>Step #3 </a:t>
            </a:r>
            <a:r>
              <a:rPr lang="en-US" dirty="0" smtClean="0"/>
              <a:t>– Take the “Add Someone to the List” training.</a:t>
            </a:r>
          </a:p>
          <a:p>
            <a:endParaRPr lang="en-US" dirty="0" smtClean="0"/>
          </a:p>
          <a:p>
            <a:r>
              <a:rPr lang="en-US" b="1" dirty="0" smtClean="0"/>
              <a:t>Step #4 </a:t>
            </a:r>
            <a:r>
              <a:rPr lang="en-US" dirty="0" smtClean="0"/>
              <a:t>– Email Carrie to confirm (</a:t>
            </a:r>
            <a:r>
              <a:rPr lang="en-US" dirty="0" smtClean="0">
                <a:hlinkClick r:id="rId2"/>
              </a:rPr>
              <a:t>carrie.poser@wibos.org</a:t>
            </a:r>
            <a:r>
              <a:rPr lang="en-US" dirty="0" smtClean="0"/>
              <a:t>) </a:t>
            </a:r>
          </a:p>
          <a:p>
            <a:endParaRPr lang="en-US" dirty="0" smtClean="0"/>
          </a:p>
          <a:p>
            <a:r>
              <a:rPr lang="en-US" b="1" dirty="0" smtClean="0"/>
              <a:t>Step #5 </a:t>
            </a:r>
            <a:r>
              <a:rPr lang="en-US" dirty="0" smtClean="0"/>
              <a:t>– You will receive the link to the </a:t>
            </a:r>
            <a:r>
              <a:rPr lang="en-US" u="sng" dirty="0" smtClean="0"/>
              <a:t>Non-WISP Prioritization List </a:t>
            </a:r>
            <a:r>
              <a:rPr lang="en-US" dirty="0" smtClean="0"/>
              <a:t>and the link to the </a:t>
            </a:r>
            <a:r>
              <a:rPr lang="en-US" u="sng" dirty="0" smtClean="0"/>
              <a:t>Non-WISP Referral Form </a:t>
            </a:r>
            <a:r>
              <a:rPr lang="en-US" dirty="0" smtClean="0"/>
              <a:t>powered by Google Forms.</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766152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List Holder Rules</a:t>
            </a:r>
            <a:endParaRPr lang="en-US" b="1" dirty="0"/>
          </a:p>
        </p:txBody>
      </p:sp>
      <p:sp>
        <p:nvSpPr>
          <p:cNvPr id="3" name="Content Placeholder 2"/>
          <p:cNvSpPr>
            <a:spLocks noGrp="1"/>
          </p:cNvSpPr>
          <p:nvPr>
            <p:ph idx="1"/>
          </p:nvPr>
        </p:nvSpPr>
        <p:spPr>
          <a:xfrm>
            <a:off x="1660124" y="1766655"/>
            <a:ext cx="9842899" cy="4447713"/>
          </a:xfrm>
        </p:spPr>
        <p:txBody>
          <a:bodyPr>
            <a:normAutofit fontScale="85000" lnSpcReduction="20000"/>
          </a:bodyPr>
          <a:lstStyle/>
          <a:p>
            <a:r>
              <a:rPr lang="en-US" b="1" dirty="0" smtClean="0"/>
              <a:t>Rule #1 – </a:t>
            </a:r>
            <a:r>
              <a:rPr lang="en-US" dirty="0" smtClean="0"/>
              <a:t>you cannot share the Non-WISP Prioritization List link with anyone</a:t>
            </a:r>
          </a:p>
          <a:p>
            <a:endParaRPr lang="en-US" dirty="0" smtClean="0"/>
          </a:p>
          <a:p>
            <a:r>
              <a:rPr lang="en-US" b="1" dirty="0" smtClean="0"/>
              <a:t>Rule #2 </a:t>
            </a:r>
            <a:r>
              <a:rPr lang="en-US" dirty="0" smtClean="0"/>
              <a:t>– you agree to complete all required initial trainings and additional required enhancement trainings</a:t>
            </a:r>
          </a:p>
          <a:p>
            <a:endParaRPr lang="en-US" dirty="0" smtClean="0"/>
          </a:p>
          <a:p>
            <a:r>
              <a:rPr lang="en-US" b="1" dirty="0" smtClean="0"/>
              <a:t>Rule #3 </a:t>
            </a:r>
            <a:r>
              <a:rPr lang="en-US" dirty="0" smtClean="0"/>
              <a:t>– you agree to communicate regularly with the DLA contact</a:t>
            </a:r>
          </a:p>
          <a:p>
            <a:endParaRPr lang="en-US" dirty="0" smtClean="0"/>
          </a:p>
          <a:p>
            <a:r>
              <a:rPr lang="en-US" b="1" dirty="0" smtClean="0"/>
              <a:t>Rule #4 </a:t>
            </a:r>
            <a:r>
              <a:rPr lang="en-US" dirty="0" smtClean="0"/>
              <a:t>– you agree to contact Carrie with any questions or concerns about the Non-WISP Prioritization List</a:t>
            </a:r>
          </a:p>
          <a:p>
            <a:endParaRPr lang="en-US" dirty="0" smtClean="0"/>
          </a:p>
          <a:p>
            <a:r>
              <a:rPr lang="en-US" b="1" dirty="0" smtClean="0"/>
              <a:t>Rule #5 </a:t>
            </a:r>
            <a:r>
              <a:rPr lang="en-US" dirty="0" smtClean="0"/>
              <a:t>– you agree to submit reports to the Implementation team, Coordinated Entry Committee, COC Coordinator, or Balance of State Board as required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144159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0124" y="1580225"/>
            <a:ext cx="9842899" cy="2929631"/>
          </a:xfrm>
        </p:spPr>
        <p:txBody>
          <a:bodyPr>
            <a:normAutofit/>
          </a:bodyPr>
          <a:lstStyle/>
          <a:p>
            <a:pPr marL="0" indent="0" algn="ctr">
              <a:buNone/>
            </a:pPr>
            <a:r>
              <a:rPr lang="en-US" sz="6600" b="1" dirty="0" smtClean="0"/>
              <a:t>QUESTIONS?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73255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Resources</a:t>
            </a:r>
            <a:endParaRPr lang="en-US" b="1" dirty="0"/>
          </a:p>
        </p:txBody>
      </p:sp>
      <p:sp>
        <p:nvSpPr>
          <p:cNvPr id="3" name="Content Placeholder 2"/>
          <p:cNvSpPr>
            <a:spLocks noGrp="1"/>
          </p:cNvSpPr>
          <p:nvPr>
            <p:ph idx="1"/>
          </p:nvPr>
        </p:nvSpPr>
        <p:spPr>
          <a:xfrm>
            <a:off x="1660124" y="1580225"/>
            <a:ext cx="9842899" cy="4403325"/>
          </a:xfrm>
        </p:spPr>
        <p:txBody>
          <a:bodyPr>
            <a:normAutofit/>
          </a:bodyPr>
          <a:lstStyle/>
          <a:p>
            <a:pPr>
              <a:spcBef>
                <a:spcPts val="0"/>
              </a:spcBef>
              <a:spcAft>
                <a:spcPts val="1200"/>
              </a:spcAft>
              <a:buNone/>
            </a:pPr>
            <a:r>
              <a:rPr lang="en-US" sz="2200" dirty="0" smtClean="0"/>
              <a:t>All Balance of State COC information pertaining to Coordinated Entry system is located on the BOS website:  </a:t>
            </a:r>
            <a:r>
              <a:rPr lang="en-US" sz="2200" dirty="0" smtClean="0">
                <a:hlinkClick r:id="rId2"/>
              </a:rPr>
              <a:t>www.wiboscoc.org</a:t>
            </a:r>
            <a:r>
              <a:rPr lang="en-US" sz="2200" dirty="0" smtClean="0"/>
              <a:t>. This includes:</a:t>
            </a:r>
          </a:p>
          <a:p>
            <a:pPr>
              <a:spcBef>
                <a:spcPts val="0"/>
              </a:spcBef>
              <a:spcAft>
                <a:spcPts val="1200"/>
              </a:spcAft>
            </a:pPr>
            <a:r>
              <a:rPr lang="en-US" sz="2200" dirty="0" smtClean="0"/>
              <a:t>The Coordinated Entry Policy</a:t>
            </a:r>
          </a:p>
          <a:p>
            <a:pPr>
              <a:spcBef>
                <a:spcPts val="0"/>
              </a:spcBef>
              <a:spcAft>
                <a:spcPts val="1200"/>
              </a:spcAft>
            </a:pPr>
            <a:r>
              <a:rPr lang="en-US" sz="2200" dirty="0" smtClean="0"/>
              <a:t>The Coordinated Entry 101 webinar and slides</a:t>
            </a:r>
          </a:p>
          <a:p>
            <a:pPr>
              <a:spcBef>
                <a:spcPts val="0"/>
              </a:spcBef>
              <a:spcAft>
                <a:spcPts val="1200"/>
              </a:spcAft>
            </a:pPr>
            <a:r>
              <a:rPr lang="en-US" sz="2200" dirty="0" smtClean="0"/>
              <a:t>Transitional Housing Prioritization webinar and slides</a:t>
            </a:r>
          </a:p>
          <a:p>
            <a:pPr>
              <a:spcBef>
                <a:spcPts val="0"/>
              </a:spcBef>
              <a:spcAft>
                <a:spcPts val="1200"/>
              </a:spcAft>
            </a:pPr>
            <a:r>
              <a:rPr lang="en-US" sz="2200" dirty="0" smtClean="0"/>
              <a:t>BOS Pre-Screen </a:t>
            </a:r>
            <a:r>
              <a:rPr lang="en-US" sz="2200" dirty="0"/>
              <a:t>F</a:t>
            </a:r>
            <a:r>
              <a:rPr lang="en-US" sz="2200" dirty="0" smtClean="0"/>
              <a:t>orm (revised)</a:t>
            </a:r>
          </a:p>
          <a:p>
            <a:pPr>
              <a:spcBef>
                <a:spcPts val="0"/>
              </a:spcBef>
              <a:spcAft>
                <a:spcPts val="1200"/>
              </a:spcAft>
            </a:pPr>
            <a:r>
              <a:rPr lang="en-US" sz="2200" dirty="0" smtClean="0"/>
              <a:t>Paper version and fillable version of the VI-SPDAT version 2.0</a:t>
            </a:r>
          </a:p>
          <a:p>
            <a:pPr>
              <a:spcBef>
                <a:spcPts val="0"/>
              </a:spcBef>
              <a:spcAft>
                <a:spcPts val="1200"/>
              </a:spcAft>
            </a:pPr>
            <a:r>
              <a:rPr lang="en-US" sz="2200" dirty="0" smtClean="0"/>
              <a:t>Paper version and fillable version of the VI-F-SPDAT version 2.0</a:t>
            </a:r>
          </a:p>
          <a:p>
            <a:pPr>
              <a:spcBef>
                <a:spcPts val="0"/>
              </a:spcBef>
              <a:spcAft>
                <a:spcPts val="1200"/>
              </a:spcAft>
            </a:pPr>
            <a:r>
              <a:rPr lang="en-US" sz="2200" dirty="0" smtClean="0"/>
              <a:t>HUD brief on Coordinated Entry</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686186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216" y="310876"/>
            <a:ext cx="10018713" cy="779016"/>
          </a:xfrm>
        </p:spPr>
        <p:txBody>
          <a:bodyPr/>
          <a:lstStyle/>
          <a:p>
            <a:r>
              <a:rPr lang="en-US" b="1" dirty="0" smtClean="0"/>
              <a:t>Homework</a:t>
            </a:r>
            <a:endParaRPr lang="en-US" b="1" dirty="0"/>
          </a:p>
        </p:txBody>
      </p:sp>
      <p:sp>
        <p:nvSpPr>
          <p:cNvPr id="3" name="Content Placeholder 2"/>
          <p:cNvSpPr>
            <a:spLocks noGrp="1"/>
          </p:cNvSpPr>
          <p:nvPr>
            <p:ph idx="1"/>
          </p:nvPr>
        </p:nvSpPr>
        <p:spPr>
          <a:xfrm>
            <a:off x="1660124" y="1089893"/>
            <a:ext cx="9842899" cy="5532850"/>
          </a:xfrm>
        </p:spPr>
        <p:txBody>
          <a:bodyPr>
            <a:normAutofit fontScale="85000" lnSpcReduction="20000"/>
          </a:bodyPr>
          <a:lstStyle/>
          <a:p>
            <a:pPr>
              <a:spcBef>
                <a:spcPts val="0"/>
              </a:spcBef>
              <a:spcAft>
                <a:spcPts val="1200"/>
              </a:spcAft>
              <a:buNone/>
            </a:pPr>
            <a:r>
              <a:rPr lang="en-US" sz="2200" dirty="0" smtClean="0"/>
              <a:t>Email your answers to </a:t>
            </a:r>
            <a:r>
              <a:rPr lang="en-US" sz="2200" u="sng" dirty="0" smtClean="0"/>
              <a:t>all of the following questions </a:t>
            </a:r>
            <a:r>
              <a:rPr lang="en-US" sz="2200" dirty="0" smtClean="0"/>
              <a:t>to </a:t>
            </a:r>
            <a:r>
              <a:rPr lang="en-US" sz="2200" dirty="0" smtClean="0">
                <a:hlinkClick r:id="rId2"/>
              </a:rPr>
              <a:t>carrie.poser@wibos.org</a:t>
            </a:r>
            <a:r>
              <a:rPr lang="en-US" sz="2200" dirty="0" smtClean="0"/>
              <a:t>: </a:t>
            </a:r>
          </a:p>
          <a:p>
            <a:pPr>
              <a:spcBef>
                <a:spcPts val="0"/>
              </a:spcBef>
              <a:spcAft>
                <a:spcPts val="1200"/>
              </a:spcAft>
              <a:buNone/>
            </a:pPr>
            <a:endParaRPr lang="en-US" sz="2200" dirty="0" smtClean="0"/>
          </a:p>
          <a:p>
            <a:pPr>
              <a:spcBef>
                <a:spcPts val="0"/>
              </a:spcBef>
              <a:spcAft>
                <a:spcPts val="1200"/>
              </a:spcAft>
            </a:pPr>
            <a:r>
              <a:rPr lang="en-US" sz="2200" b="1" dirty="0" smtClean="0"/>
              <a:t>Question #1:  </a:t>
            </a:r>
            <a:r>
              <a:rPr lang="en-US" sz="2200" dirty="0" smtClean="0"/>
              <a:t>After taking this training, are you worried about how much time this will take?</a:t>
            </a:r>
          </a:p>
          <a:p>
            <a:pPr>
              <a:spcBef>
                <a:spcPts val="0"/>
              </a:spcBef>
              <a:spcAft>
                <a:spcPts val="1200"/>
              </a:spcAft>
            </a:pPr>
            <a:endParaRPr lang="en-US" sz="2200" dirty="0" smtClean="0"/>
          </a:p>
          <a:p>
            <a:pPr>
              <a:spcBef>
                <a:spcPts val="0"/>
              </a:spcBef>
              <a:spcAft>
                <a:spcPts val="1200"/>
              </a:spcAft>
            </a:pPr>
            <a:r>
              <a:rPr lang="en-US" sz="2200" b="1" dirty="0" smtClean="0"/>
              <a:t>Question #2: </a:t>
            </a:r>
            <a:r>
              <a:rPr lang="en-US" sz="2200" dirty="0" smtClean="0"/>
              <a:t>After taking this training, do you feel comfortable with the requirements of technology, Google </a:t>
            </a:r>
            <a:r>
              <a:rPr lang="en-US" sz="2200" dirty="0"/>
              <a:t>D</a:t>
            </a:r>
            <a:r>
              <a:rPr lang="en-US" sz="2200" dirty="0" smtClean="0"/>
              <a:t>rive, and Microsoft Excel?  </a:t>
            </a:r>
          </a:p>
          <a:p>
            <a:pPr>
              <a:spcBef>
                <a:spcPts val="0"/>
              </a:spcBef>
              <a:spcAft>
                <a:spcPts val="1200"/>
              </a:spcAft>
            </a:pPr>
            <a:endParaRPr lang="en-US" sz="2200" dirty="0" smtClean="0"/>
          </a:p>
          <a:p>
            <a:pPr>
              <a:spcBef>
                <a:spcPts val="0"/>
              </a:spcBef>
              <a:spcAft>
                <a:spcPts val="1200"/>
              </a:spcAft>
            </a:pPr>
            <a:r>
              <a:rPr lang="en-US" sz="2200" b="1" dirty="0" smtClean="0"/>
              <a:t>Question #3: </a:t>
            </a:r>
            <a:r>
              <a:rPr lang="en-US" sz="2200" dirty="0" smtClean="0"/>
              <a:t>Do you agree to the rules #1-5?</a:t>
            </a:r>
          </a:p>
          <a:p>
            <a:pPr>
              <a:spcBef>
                <a:spcPts val="0"/>
              </a:spcBef>
              <a:spcAft>
                <a:spcPts val="1200"/>
              </a:spcAft>
            </a:pPr>
            <a:endParaRPr lang="en-US" sz="2200" dirty="0" smtClean="0"/>
          </a:p>
          <a:p>
            <a:pPr>
              <a:spcBef>
                <a:spcPts val="0"/>
              </a:spcBef>
              <a:spcAft>
                <a:spcPts val="1200"/>
              </a:spcAft>
            </a:pPr>
            <a:r>
              <a:rPr lang="en-US" sz="2200" b="1" dirty="0" smtClean="0"/>
              <a:t>Question #4:  </a:t>
            </a:r>
            <a:r>
              <a:rPr lang="en-US" sz="2200" dirty="0" smtClean="0"/>
              <a:t>Answer (A) or (B):  (A) Are you comfortable receiving the links at this time? Or    (B) Do you need more or additional training on the Non-WISP Prioritization List?</a:t>
            </a:r>
          </a:p>
          <a:p>
            <a:pPr>
              <a:spcBef>
                <a:spcPts val="0"/>
              </a:spcBef>
              <a:spcAft>
                <a:spcPts val="1200"/>
              </a:spcAft>
            </a:pPr>
            <a:endParaRPr lang="en-US" sz="2200" dirty="0" smtClean="0"/>
          </a:p>
          <a:p>
            <a:pPr>
              <a:spcBef>
                <a:spcPts val="0"/>
              </a:spcBef>
              <a:spcAft>
                <a:spcPts val="1200"/>
              </a:spcAft>
            </a:pPr>
            <a:r>
              <a:rPr lang="en-US" sz="2200" b="1" dirty="0" smtClean="0"/>
              <a:t>Question #5:  </a:t>
            </a:r>
            <a:r>
              <a:rPr lang="en-US" sz="2200" dirty="0" smtClean="0"/>
              <a:t>What are your biggest concern(s) regarding the maintenance of this Non-WISP Prioritization List? Be specific.</a:t>
            </a:r>
          </a:p>
          <a:p>
            <a:pPr marL="0" indent="0" algn="ctr">
              <a:spcBef>
                <a:spcPts val="0"/>
              </a:spcBef>
              <a:spcAft>
                <a:spcPts val="1200"/>
              </a:spcAft>
              <a:buNone/>
            </a:pPr>
            <a:r>
              <a:rPr lang="en-US" sz="2300" b="1" dirty="0" smtClean="0">
                <a:solidFill>
                  <a:schemeClr val="accent1"/>
                </a:solidFill>
              </a:rPr>
              <a:t>INCOMPLETE ANSWERS WILL NOT BE ACCEPTED</a:t>
            </a:r>
          </a:p>
        </p:txBody>
      </p:sp>
      <p:pic>
        <p:nvPicPr>
          <p:cNvPr id="4" name="Picture 2" descr="5B9C5A22-E598-40DE-8F12-BB38D9EA078E@corp"/>
          <p:cNvPicPr>
            <a:picLocks noChangeAspect="1" noChangeArrowheads="1"/>
          </p:cNvPicPr>
          <p:nvPr/>
        </p:nvPicPr>
        <p:blipFill>
          <a:blip r:embed="rId3"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15391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Overview</a:t>
            </a:r>
            <a:endParaRPr lang="en-US" b="1" dirty="0"/>
          </a:p>
        </p:txBody>
      </p:sp>
      <p:sp>
        <p:nvSpPr>
          <p:cNvPr id="3" name="Content Placeholder 2"/>
          <p:cNvSpPr>
            <a:spLocks noGrp="1"/>
          </p:cNvSpPr>
          <p:nvPr>
            <p:ph idx="1"/>
          </p:nvPr>
        </p:nvSpPr>
        <p:spPr>
          <a:xfrm>
            <a:off x="1660124" y="1580225"/>
            <a:ext cx="9842899" cy="4563123"/>
          </a:xfrm>
        </p:spPr>
        <p:txBody>
          <a:bodyPr>
            <a:normAutofit fontScale="85000" lnSpcReduction="20000"/>
          </a:bodyPr>
          <a:lstStyle/>
          <a:p>
            <a:r>
              <a:rPr lang="en-US" dirty="0"/>
              <a:t>A Coordinated Entry System provides an initial, comprehensive assessment of the needs of individuals and families for housing and services. </a:t>
            </a:r>
          </a:p>
          <a:p>
            <a:r>
              <a:rPr lang="en-US" dirty="0"/>
              <a:t>A Coordinated Entry System:</a:t>
            </a:r>
          </a:p>
          <a:p>
            <a:pPr lvl="1"/>
            <a:r>
              <a:rPr lang="en-US" dirty="0"/>
              <a:t>Is a process designed to coordinate program participant intake, assessment, and provision of referrals</a:t>
            </a:r>
          </a:p>
          <a:p>
            <a:pPr lvl="1"/>
            <a:r>
              <a:rPr lang="en-US" dirty="0"/>
              <a:t>Covers the geographic area</a:t>
            </a:r>
          </a:p>
          <a:p>
            <a:pPr lvl="1"/>
            <a:r>
              <a:rPr lang="en-US" dirty="0"/>
              <a:t>Is easily accessed by individuals and families seeking housing or services</a:t>
            </a:r>
          </a:p>
          <a:p>
            <a:pPr lvl="1"/>
            <a:r>
              <a:rPr lang="en-US" dirty="0"/>
              <a:t>Is well advertised</a:t>
            </a:r>
          </a:p>
          <a:p>
            <a:pPr lvl="1"/>
            <a:r>
              <a:rPr lang="en-US" dirty="0"/>
              <a:t>Includes a comprehensive and standardized assessment tool. </a:t>
            </a:r>
          </a:p>
          <a:p>
            <a:r>
              <a:rPr lang="en-US" dirty="0"/>
              <a:t>Coordinated Entry is important in ensuring the success of homeless assistance and homeless prevention programs in communities. </a:t>
            </a:r>
          </a:p>
          <a:p>
            <a:r>
              <a:rPr lang="en-US" dirty="0"/>
              <a:t>Coordinated Entry helps communities systematically assess the needs of program participants and effectively match each individual or family with the most appropriate resources available to address that </a:t>
            </a:r>
            <a:r>
              <a:rPr lang="en-US" dirty="0" smtClean="0"/>
              <a:t>individual’s </a:t>
            </a:r>
            <a:r>
              <a:rPr lang="en-US" dirty="0"/>
              <a:t>or family’s particular needs. </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265104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Overview</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pPr>
              <a:spcBef>
                <a:spcPts val="0"/>
              </a:spcBef>
              <a:spcAft>
                <a:spcPts val="1200"/>
              </a:spcAft>
              <a:buNone/>
            </a:pPr>
            <a:r>
              <a:rPr lang="en-US" b="1" dirty="0"/>
              <a:t>Goals of the WI BOSCOC Coordinated Entry System:</a:t>
            </a:r>
          </a:p>
          <a:p>
            <a:pPr>
              <a:spcBef>
                <a:spcPts val="0"/>
              </a:spcBef>
              <a:spcAft>
                <a:spcPts val="1200"/>
              </a:spcAft>
            </a:pPr>
            <a:r>
              <a:rPr lang="en-US" dirty="0"/>
              <a:t>The process will be easy for the client, and provide quick and seamless entry into homelessness services.</a:t>
            </a:r>
          </a:p>
          <a:p>
            <a:pPr>
              <a:spcBef>
                <a:spcPts val="0"/>
              </a:spcBef>
              <a:spcAft>
                <a:spcPts val="1200"/>
              </a:spcAft>
            </a:pPr>
            <a:r>
              <a:rPr lang="en-US" dirty="0"/>
              <a:t>Individuals and families will be referred to the most appropriate resource(s) for their individual situation.</a:t>
            </a:r>
          </a:p>
          <a:p>
            <a:pPr>
              <a:spcBef>
                <a:spcPts val="0"/>
              </a:spcBef>
              <a:spcAft>
                <a:spcPts val="1200"/>
              </a:spcAft>
            </a:pPr>
            <a:r>
              <a:rPr lang="en-US" dirty="0"/>
              <a:t>The process will prevent duplication of services.</a:t>
            </a:r>
          </a:p>
          <a:p>
            <a:pPr>
              <a:spcBef>
                <a:spcPts val="0"/>
              </a:spcBef>
              <a:spcAft>
                <a:spcPts val="1200"/>
              </a:spcAft>
            </a:pPr>
            <a:r>
              <a:rPr lang="en-US" dirty="0"/>
              <a:t>The process will reduce length of homelessness.</a:t>
            </a:r>
          </a:p>
          <a:p>
            <a:pPr>
              <a:spcBef>
                <a:spcPts val="0"/>
              </a:spcBef>
              <a:spcAft>
                <a:spcPts val="1200"/>
              </a:spcAft>
            </a:pPr>
            <a:r>
              <a:rPr lang="en-US" dirty="0"/>
              <a:t>The process will improve communication among agencies.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4147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923" y="207118"/>
            <a:ext cx="10018713" cy="779016"/>
          </a:xfrm>
        </p:spPr>
        <p:txBody>
          <a:bodyPr/>
          <a:lstStyle/>
          <a:p>
            <a:r>
              <a:rPr lang="en-US" b="1" dirty="0" smtClean="0"/>
              <a:t>Clarification</a:t>
            </a:r>
            <a:endParaRPr lang="en-US" b="1"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
        <p:nvSpPr>
          <p:cNvPr id="5" name="Content Placeholder 2"/>
          <p:cNvSpPr txBox="1">
            <a:spLocks/>
          </p:cNvSpPr>
          <p:nvPr/>
        </p:nvSpPr>
        <p:spPr>
          <a:xfrm>
            <a:off x="1581703" y="310876"/>
            <a:ext cx="4694809" cy="4740676"/>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Font typeface="Wingdings" pitchFamily="2" charset="2"/>
              <a:buChar char="§"/>
            </a:pPr>
            <a:endParaRPr lang="en-US" dirty="0"/>
          </a:p>
        </p:txBody>
      </p:sp>
      <p:sp>
        <p:nvSpPr>
          <p:cNvPr id="6" name="TextBox 5"/>
          <p:cNvSpPr txBox="1"/>
          <p:nvPr/>
        </p:nvSpPr>
        <p:spPr>
          <a:xfrm>
            <a:off x="1695635" y="1580225"/>
            <a:ext cx="4580877" cy="4247317"/>
          </a:xfrm>
          <a:prstGeom prst="rect">
            <a:avLst/>
          </a:prstGeom>
          <a:noFill/>
        </p:spPr>
        <p:txBody>
          <a:bodyPr wrap="square" rtlCol="0">
            <a:spAutoFit/>
          </a:bodyPr>
          <a:lstStyle/>
          <a:p>
            <a:pPr>
              <a:spcBef>
                <a:spcPts val="0"/>
              </a:spcBef>
              <a:spcAft>
                <a:spcPts val="1200"/>
              </a:spcAft>
              <a:buNone/>
            </a:pPr>
            <a:r>
              <a:rPr lang="en-US" sz="2000" b="1" dirty="0"/>
              <a:t>Coordinated Entry is Not:</a:t>
            </a:r>
          </a:p>
          <a:p>
            <a:pPr>
              <a:buFont typeface="Wingdings" pitchFamily="2" charset="2"/>
              <a:buChar char="§"/>
            </a:pPr>
            <a:r>
              <a:rPr lang="en-US" sz="2000" dirty="0"/>
              <a:t>A specific </a:t>
            </a:r>
            <a:r>
              <a:rPr lang="en-US" sz="2000" dirty="0" smtClean="0"/>
              <a:t>tool</a:t>
            </a:r>
          </a:p>
          <a:p>
            <a:pPr>
              <a:buFont typeface="Wingdings" pitchFamily="2" charset="2"/>
              <a:buChar char="§"/>
            </a:pPr>
            <a:endParaRPr lang="en-US" sz="2000" dirty="0"/>
          </a:p>
          <a:p>
            <a:pPr>
              <a:buFont typeface="Wingdings" pitchFamily="2" charset="2"/>
              <a:buChar char="§"/>
            </a:pPr>
            <a:r>
              <a:rPr lang="en-US" sz="2000" dirty="0"/>
              <a:t>What you have already been </a:t>
            </a:r>
            <a:r>
              <a:rPr lang="en-US" sz="2000" dirty="0" smtClean="0"/>
              <a:t>doing</a:t>
            </a:r>
          </a:p>
          <a:p>
            <a:pPr>
              <a:buFont typeface="Wingdings" pitchFamily="2" charset="2"/>
              <a:buChar char="§"/>
            </a:pPr>
            <a:endParaRPr lang="en-US" sz="2000" dirty="0"/>
          </a:p>
          <a:p>
            <a:pPr>
              <a:buFont typeface="Wingdings" pitchFamily="2" charset="2"/>
              <a:buChar char="§"/>
            </a:pPr>
            <a:r>
              <a:rPr lang="en-US" sz="2000" dirty="0"/>
              <a:t>One agency’s </a:t>
            </a:r>
            <a:r>
              <a:rPr lang="en-US" sz="2000" dirty="0" smtClean="0"/>
              <a:t>responsibility</a:t>
            </a:r>
          </a:p>
          <a:p>
            <a:pPr>
              <a:buFont typeface="Wingdings" pitchFamily="2" charset="2"/>
              <a:buChar char="§"/>
            </a:pPr>
            <a:endParaRPr lang="en-US" sz="2000" dirty="0"/>
          </a:p>
          <a:p>
            <a:pPr>
              <a:buFont typeface="Wingdings" pitchFamily="2" charset="2"/>
              <a:buChar char="§"/>
            </a:pPr>
            <a:r>
              <a:rPr lang="en-US" sz="2000" dirty="0"/>
              <a:t>About putting </a:t>
            </a:r>
            <a:r>
              <a:rPr lang="en-US" sz="2000" u="sng" dirty="0"/>
              <a:t>your</a:t>
            </a:r>
            <a:r>
              <a:rPr lang="en-US" sz="2000" dirty="0"/>
              <a:t> clients into </a:t>
            </a:r>
            <a:r>
              <a:rPr lang="en-US" sz="2000" u="sng" dirty="0"/>
              <a:t>your</a:t>
            </a:r>
            <a:r>
              <a:rPr lang="en-US" sz="2000" dirty="0"/>
              <a:t> </a:t>
            </a:r>
            <a:r>
              <a:rPr lang="en-US" sz="2000" dirty="0" smtClean="0"/>
              <a:t>program</a:t>
            </a:r>
          </a:p>
          <a:p>
            <a:pPr>
              <a:buFont typeface="Wingdings" pitchFamily="2" charset="2"/>
              <a:buChar char="§"/>
            </a:pPr>
            <a:endParaRPr lang="en-US" sz="2000" dirty="0"/>
          </a:p>
          <a:p>
            <a:pPr>
              <a:buFont typeface="Wingdings" pitchFamily="2" charset="2"/>
              <a:buChar char="§"/>
            </a:pPr>
            <a:r>
              <a:rPr lang="en-US" sz="2000" dirty="0"/>
              <a:t>A fix for lack of </a:t>
            </a:r>
            <a:r>
              <a:rPr lang="en-US" sz="2000" dirty="0" smtClean="0"/>
              <a:t>resources</a:t>
            </a:r>
          </a:p>
          <a:p>
            <a:pPr>
              <a:buFont typeface="Wingdings" pitchFamily="2" charset="2"/>
              <a:buChar char="§"/>
            </a:pPr>
            <a:endParaRPr lang="en-US" sz="2000" dirty="0"/>
          </a:p>
          <a:p>
            <a:pPr>
              <a:buFont typeface="Wingdings" pitchFamily="2" charset="2"/>
              <a:buChar char="§"/>
            </a:pPr>
            <a:r>
              <a:rPr lang="en-US" sz="2000" dirty="0"/>
              <a:t>A wait list</a:t>
            </a:r>
          </a:p>
        </p:txBody>
      </p:sp>
      <p:sp>
        <p:nvSpPr>
          <p:cNvPr id="7" name="TextBox 6"/>
          <p:cNvSpPr txBox="1"/>
          <p:nvPr/>
        </p:nvSpPr>
        <p:spPr>
          <a:xfrm>
            <a:off x="6570955" y="1580225"/>
            <a:ext cx="5280734" cy="4862870"/>
          </a:xfrm>
          <a:prstGeom prst="rect">
            <a:avLst/>
          </a:prstGeom>
          <a:noFill/>
        </p:spPr>
        <p:txBody>
          <a:bodyPr wrap="square" rtlCol="0">
            <a:spAutoFit/>
          </a:bodyPr>
          <a:lstStyle/>
          <a:p>
            <a:pPr>
              <a:spcBef>
                <a:spcPts val="0"/>
              </a:spcBef>
              <a:spcAft>
                <a:spcPts val="1200"/>
              </a:spcAft>
              <a:buNone/>
            </a:pPr>
            <a:r>
              <a:rPr lang="en-US" sz="2000" b="1" dirty="0"/>
              <a:t>Coordinated Entry </a:t>
            </a:r>
            <a:r>
              <a:rPr lang="en-US" sz="2000" b="1" dirty="0" smtClean="0"/>
              <a:t>is:</a:t>
            </a:r>
            <a:endParaRPr lang="en-US" sz="2000" b="1" dirty="0"/>
          </a:p>
          <a:p>
            <a:pPr>
              <a:buFont typeface="Wingdings" pitchFamily="2" charset="2"/>
              <a:buChar char="§"/>
            </a:pPr>
            <a:r>
              <a:rPr lang="en-US" sz="2000" dirty="0"/>
              <a:t>A </a:t>
            </a:r>
            <a:r>
              <a:rPr lang="en-US" sz="2000" dirty="0" smtClean="0"/>
              <a:t>system </a:t>
            </a:r>
          </a:p>
          <a:p>
            <a:pPr>
              <a:buFont typeface="Wingdings" pitchFamily="2" charset="2"/>
              <a:buChar char="§"/>
            </a:pPr>
            <a:endParaRPr lang="en-US" sz="2000" dirty="0" smtClean="0"/>
          </a:p>
          <a:p>
            <a:pPr>
              <a:buFont typeface="Wingdings" pitchFamily="2" charset="2"/>
              <a:buChar char="§"/>
            </a:pPr>
            <a:r>
              <a:rPr lang="en-US" sz="2000" dirty="0" smtClean="0"/>
              <a:t>A </a:t>
            </a:r>
            <a:r>
              <a:rPr lang="en-US" sz="2000" dirty="0"/>
              <a:t>method of prioritizing clients based on need </a:t>
            </a:r>
            <a:endParaRPr lang="en-US" sz="2000" dirty="0" smtClean="0"/>
          </a:p>
          <a:p>
            <a:pPr>
              <a:buFont typeface="Wingdings" pitchFamily="2" charset="2"/>
              <a:buChar char="§"/>
            </a:pPr>
            <a:endParaRPr lang="en-US" sz="2000" dirty="0"/>
          </a:p>
          <a:p>
            <a:pPr>
              <a:buFont typeface="Wingdings" pitchFamily="2" charset="2"/>
              <a:buChar char="§"/>
            </a:pPr>
            <a:r>
              <a:rPr lang="en-US" sz="2000" dirty="0" smtClean="0"/>
              <a:t>An entire local </a:t>
            </a:r>
            <a:r>
              <a:rPr lang="en-US" sz="2000" dirty="0"/>
              <a:t>continua’s </a:t>
            </a:r>
            <a:r>
              <a:rPr lang="en-US" sz="2000" dirty="0" smtClean="0"/>
              <a:t>responsibility</a:t>
            </a:r>
          </a:p>
          <a:p>
            <a:pPr>
              <a:buFont typeface="Wingdings" pitchFamily="2" charset="2"/>
              <a:buChar char="§"/>
            </a:pPr>
            <a:endParaRPr lang="en-US" sz="2000" dirty="0"/>
          </a:p>
          <a:p>
            <a:pPr>
              <a:buFont typeface="Wingdings" pitchFamily="2" charset="2"/>
              <a:buChar char="§"/>
            </a:pPr>
            <a:r>
              <a:rPr lang="en-US" sz="2000" dirty="0" smtClean="0"/>
              <a:t>About </a:t>
            </a:r>
            <a:r>
              <a:rPr lang="en-US" sz="2000" dirty="0"/>
              <a:t>housing people with the greatest need into any eligible program </a:t>
            </a:r>
            <a:endParaRPr lang="en-US" sz="2000" dirty="0" smtClean="0"/>
          </a:p>
          <a:p>
            <a:pPr>
              <a:buFont typeface="Wingdings" pitchFamily="2" charset="2"/>
              <a:buChar char="§"/>
            </a:pPr>
            <a:endParaRPr lang="en-US" sz="2000" dirty="0"/>
          </a:p>
          <a:p>
            <a:pPr>
              <a:buFont typeface="Wingdings" pitchFamily="2" charset="2"/>
              <a:buChar char="§"/>
            </a:pPr>
            <a:r>
              <a:rPr lang="en-US" sz="2000" dirty="0" smtClean="0"/>
              <a:t>An opportunity to discuss community needs and resources</a:t>
            </a:r>
          </a:p>
          <a:p>
            <a:pPr>
              <a:buFont typeface="Wingdings" pitchFamily="2" charset="2"/>
              <a:buChar char="§"/>
            </a:pPr>
            <a:endParaRPr lang="en-US" sz="2000" dirty="0"/>
          </a:p>
          <a:p>
            <a:pPr>
              <a:buFont typeface="Wingdings" pitchFamily="2" charset="2"/>
              <a:buChar char="§"/>
            </a:pPr>
            <a:r>
              <a:rPr lang="en-US" sz="2000" dirty="0"/>
              <a:t>An active list of people in need of housing services</a:t>
            </a:r>
          </a:p>
        </p:txBody>
      </p:sp>
    </p:spTree>
    <p:extLst>
      <p:ext uri="{BB962C8B-B14F-4D97-AF65-F5344CB8AC3E}">
        <p14:creationId xmlns:p14="http://schemas.microsoft.com/office/powerpoint/2010/main" val="230811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Key Definitions</a:t>
            </a:r>
            <a:endParaRPr lang="en-US" b="1" dirty="0"/>
          </a:p>
        </p:txBody>
      </p:sp>
      <p:sp>
        <p:nvSpPr>
          <p:cNvPr id="3" name="Content Placeholder 2"/>
          <p:cNvSpPr>
            <a:spLocks noGrp="1"/>
          </p:cNvSpPr>
          <p:nvPr>
            <p:ph idx="1"/>
          </p:nvPr>
        </p:nvSpPr>
        <p:spPr>
          <a:xfrm>
            <a:off x="1660124" y="1580225"/>
            <a:ext cx="9842899" cy="4785064"/>
          </a:xfrm>
        </p:spPr>
        <p:txBody>
          <a:bodyPr>
            <a:normAutofit fontScale="92500" lnSpcReduction="20000"/>
          </a:bodyPr>
          <a:lstStyle/>
          <a:p>
            <a:pPr>
              <a:spcBef>
                <a:spcPts val="0"/>
              </a:spcBef>
              <a:spcAft>
                <a:spcPts val="1200"/>
              </a:spcAft>
              <a:buNone/>
            </a:pPr>
            <a:r>
              <a:rPr lang="en-US" sz="1600" b="1" dirty="0" smtClean="0"/>
              <a:t>Designated </a:t>
            </a:r>
            <a:r>
              <a:rPr lang="en-US" sz="1600" b="1" dirty="0"/>
              <a:t>Lead Agency (DLA) – </a:t>
            </a:r>
            <a:r>
              <a:rPr lang="en-US" sz="1600" dirty="0"/>
              <a:t>Agency chosen by the Local Coordinated Assessment System (LCAS) to </a:t>
            </a:r>
            <a:r>
              <a:rPr lang="en-US" sz="1600" strike="sngStrike" dirty="0"/>
              <a:t>manage the Non-WISP Prioritization List and</a:t>
            </a:r>
            <a:r>
              <a:rPr lang="en-US" sz="1600" dirty="0"/>
              <a:t> serve as the point of contact for the Coordinated Assessment </a:t>
            </a:r>
            <a:r>
              <a:rPr lang="en-US" sz="1600" dirty="0" smtClean="0"/>
              <a:t>Committee, the Implementation team, the COC Coordinator, and Balance of State Continuum of Care. </a:t>
            </a:r>
          </a:p>
          <a:p>
            <a:pPr>
              <a:spcBef>
                <a:spcPts val="0"/>
              </a:spcBef>
              <a:spcAft>
                <a:spcPts val="1200"/>
              </a:spcAft>
              <a:buNone/>
            </a:pPr>
            <a:endParaRPr lang="en-US" sz="1600" dirty="0"/>
          </a:p>
          <a:p>
            <a:pPr lvl="0">
              <a:buNone/>
            </a:pPr>
            <a:r>
              <a:rPr lang="en-US" sz="1600" b="1" dirty="0" smtClean="0">
                <a:solidFill>
                  <a:srgbClr val="FF0000"/>
                </a:solidFill>
              </a:rPr>
              <a:t>Designated Lead Agency (DLA) Point of Contact </a:t>
            </a:r>
            <a:r>
              <a:rPr lang="en-US" sz="1600" b="1" dirty="0" smtClean="0"/>
              <a:t>– </a:t>
            </a:r>
            <a:r>
              <a:rPr lang="en-US" sz="1600" dirty="0" smtClean="0"/>
              <a:t>A specific person(s) from the DLA who will be the point of contact. </a:t>
            </a:r>
          </a:p>
          <a:p>
            <a:pPr lvl="0">
              <a:buNone/>
            </a:pPr>
            <a:endParaRPr lang="en-US" sz="1600" dirty="0" smtClean="0"/>
          </a:p>
          <a:p>
            <a:pPr>
              <a:buNone/>
            </a:pPr>
            <a:r>
              <a:rPr lang="en-US" sz="1600" b="1" dirty="0" smtClean="0">
                <a:solidFill>
                  <a:srgbClr val="FF0000"/>
                </a:solidFill>
              </a:rPr>
              <a:t>List Holder </a:t>
            </a:r>
            <a:r>
              <a:rPr lang="en-US" sz="1600" b="1" dirty="0" smtClean="0"/>
              <a:t>- </a:t>
            </a:r>
            <a:r>
              <a:rPr lang="en-US" sz="1600" dirty="0"/>
              <a:t>A specific </a:t>
            </a:r>
            <a:r>
              <a:rPr lang="en-US" sz="1600" dirty="0" smtClean="0"/>
              <a:t>person selected to manage the Non-WISP Prioritization List. Requirements include: knowledge and experience with technology, Google </a:t>
            </a:r>
            <a:r>
              <a:rPr lang="en-US" sz="1600" dirty="0"/>
              <a:t>D</a:t>
            </a:r>
            <a:r>
              <a:rPr lang="en-US" sz="1600" dirty="0" smtClean="0"/>
              <a:t>rive, and Microsoft Excel. </a:t>
            </a:r>
          </a:p>
          <a:p>
            <a:pPr>
              <a:buNone/>
            </a:pPr>
            <a:endParaRPr lang="en-US" sz="1600" dirty="0" smtClean="0"/>
          </a:p>
          <a:p>
            <a:pPr>
              <a:buNone/>
            </a:pPr>
            <a:r>
              <a:rPr lang="en-US" sz="1600" b="1" dirty="0" smtClean="0"/>
              <a:t>Local </a:t>
            </a:r>
            <a:r>
              <a:rPr lang="en-US" sz="1600" b="1" dirty="0"/>
              <a:t>Coordinated Assessment System (LCAS) – </a:t>
            </a:r>
            <a:r>
              <a:rPr lang="en-US" sz="1600" dirty="0"/>
              <a:t>At this time, the LCAS is the same geographic area represented by the local continuum of care. Two or more local </a:t>
            </a:r>
            <a:r>
              <a:rPr lang="en-US" sz="1600" dirty="0" err="1"/>
              <a:t>CoCs</a:t>
            </a:r>
            <a:r>
              <a:rPr lang="en-US" sz="1600" dirty="0"/>
              <a:t> can choose to work together as one LCAS. </a:t>
            </a:r>
            <a:endParaRPr lang="en-US" sz="1600" dirty="0" smtClean="0"/>
          </a:p>
          <a:p>
            <a:pPr>
              <a:buNone/>
            </a:pPr>
            <a:endParaRPr lang="en-US" sz="1600" dirty="0"/>
          </a:p>
          <a:p>
            <a:pPr lvl="0">
              <a:buNone/>
            </a:pPr>
            <a:r>
              <a:rPr lang="en-US" sz="1600" b="1" dirty="0"/>
              <a:t>Program – </a:t>
            </a:r>
            <a:r>
              <a:rPr lang="en-US" sz="1600" dirty="0"/>
              <a:t>A specific set of services or a housing intervention offered by a provider</a:t>
            </a:r>
            <a:r>
              <a:rPr lang="en-US" sz="1600" dirty="0" smtClean="0"/>
              <a:t>.</a:t>
            </a:r>
          </a:p>
          <a:p>
            <a:pPr lvl="0">
              <a:buNone/>
            </a:pPr>
            <a:endParaRPr lang="en-US" sz="1600" dirty="0"/>
          </a:p>
          <a:p>
            <a:pPr lvl="0">
              <a:buNone/>
            </a:pPr>
            <a:r>
              <a:rPr lang="en-US" sz="1600" b="1" dirty="0"/>
              <a:t>Provider – </a:t>
            </a:r>
            <a:r>
              <a:rPr lang="en-US" sz="1600" dirty="0"/>
              <a:t>Organization that provides services or housing to people experiencing or at-risk of homelessness.</a:t>
            </a:r>
          </a:p>
          <a:p>
            <a:pPr lvl="1"/>
            <a:r>
              <a:rPr lang="en-US" sz="1600" i="1" dirty="0"/>
              <a:t>Ex: St. Vincent de Paul (Provider) has House of Hope (Program) and Rapid Re-Housing (Program)</a:t>
            </a:r>
            <a:endParaRPr lang="en-US" sz="16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718024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DLA vs. List Holder</a:t>
            </a:r>
            <a:endParaRPr lang="en-US" b="1" dirty="0"/>
          </a:p>
        </p:txBody>
      </p:sp>
      <p:sp>
        <p:nvSpPr>
          <p:cNvPr id="3" name="Content Placeholder 2"/>
          <p:cNvSpPr>
            <a:spLocks noGrp="1"/>
          </p:cNvSpPr>
          <p:nvPr>
            <p:ph idx="1"/>
          </p:nvPr>
        </p:nvSpPr>
        <p:spPr>
          <a:xfrm>
            <a:off x="1660124" y="1580225"/>
            <a:ext cx="9842899" cy="4208017"/>
          </a:xfrm>
        </p:spPr>
        <p:txBody>
          <a:bodyPr>
            <a:normAutofit lnSpcReduction="10000"/>
          </a:bodyPr>
          <a:lstStyle/>
          <a:p>
            <a:r>
              <a:rPr lang="en-US" dirty="0" smtClean="0"/>
              <a:t>The </a:t>
            </a:r>
            <a:r>
              <a:rPr lang="en-US" b="1" dirty="0" smtClean="0"/>
              <a:t>Designated Lead Agency </a:t>
            </a:r>
            <a:r>
              <a:rPr lang="en-US" dirty="0" smtClean="0"/>
              <a:t>(DLA) does not have to receive any particular type of funding.  The only requirement is that the agency agrees to be the conduit of information and Coordinated Entry “expert” in the community. </a:t>
            </a:r>
          </a:p>
          <a:p>
            <a:endParaRPr lang="en-US" dirty="0" smtClean="0"/>
          </a:p>
          <a:p>
            <a:r>
              <a:rPr lang="en-US" dirty="0" smtClean="0"/>
              <a:t>The </a:t>
            </a:r>
            <a:r>
              <a:rPr lang="en-US" b="1" dirty="0" smtClean="0"/>
              <a:t>Designated Lead Agency Contact </a:t>
            </a:r>
            <a:r>
              <a:rPr lang="en-US" dirty="0" smtClean="0"/>
              <a:t>must be a person from the DLA who agrees to be that point of contact, the “expert,” the “go-to person.”  The DLA contact will communicate with the committee, implementation team, COC Coordinator, etc. as the representative of a particular community. The DLA contact is required to attend all Coordinated Entry-related trainings.</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11234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DLA vs. List Holder</a:t>
            </a:r>
            <a:endParaRPr lang="en-US" b="1" dirty="0"/>
          </a:p>
        </p:txBody>
      </p:sp>
      <p:sp>
        <p:nvSpPr>
          <p:cNvPr id="3" name="Content Placeholder 2"/>
          <p:cNvSpPr>
            <a:spLocks noGrp="1"/>
          </p:cNvSpPr>
          <p:nvPr>
            <p:ph idx="1"/>
          </p:nvPr>
        </p:nvSpPr>
        <p:spPr>
          <a:xfrm>
            <a:off x="1660124" y="1580225"/>
            <a:ext cx="9842899" cy="4500979"/>
          </a:xfrm>
        </p:spPr>
        <p:txBody>
          <a:bodyPr>
            <a:normAutofit fontScale="92500" lnSpcReduction="20000"/>
          </a:bodyPr>
          <a:lstStyle/>
          <a:p>
            <a:r>
              <a:rPr lang="en-US" dirty="0"/>
              <a:t>The List Holder </a:t>
            </a:r>
            <a:r>
              <a:rPr lang="en-US" u="sng" dirty="0"/>
              <a:t>does not </a:t>
            </a:r>
            <a:r>
              <a:rPr lang="en-US" dirty="0"/>
              <a:t>have to be:</a:t>
            </a:r>
          </a:p>
          <a:p>
            <a:pPr lvl="1"/>
            <a:r>
              <a:rPr lang="en-US" dirty="0"/>
              <a:t>from the DLA,</a:t>
            </a:r>
          </a:p>
          <a:p>
            <a:pPr lvl="1"/>
            <a:r>
              <a:rPr lang="en-US" dirty="0"/>
              <a:t>the same person that is the DLA contact, or </a:t>
            </a:r>
          </a:p>
          <a:p>
            <a:pPr lvl="1"/>
            <a:r>
              <a:rPr lang="en-US" dirty="0"/>
              <a:t>able to access Service Point</a:t>
            </a:r>
            <a:r>
              <a:rPr lang="en-US" dirty="0" smtClean="0"/>
              <a:t>.</a:t>
            </a:r>
          </a:p>
          <a:p>
            <a:pPr lvl="1"/>
            <a:endParaRPr lang="en-US" dirty="0"/>
          </a:p>
          <a:p>
            <a:r>
              <a:rPr lang="en-US" dirty="0" smtClean="0"/>
              <a:t>The List Holder </a:t>
            </a:r>
            <a:r>
              <a:rPr lang="en-US" u="sng" dirty="0" smtClean="0"/>
              <a:t>does </a:t>
            </a:r>
            <a:r>
              <a:rPr lang="en-US" dirty="0" smtClean="0"/>
              <a:t>have to be:</a:t>
            </a:r>
          </a:p>
          <a:p>
            <a:pPr lvl="1"/>
            <a:r>
              <a:rPr lang="en-US" dirty="0" smtClean="0"/>
              <a:t>Comfortable and experienced with technology, </a:t>
            </a:r>
          </a:p>
          <a:p>
            <a:pPr lvl="1"/>
            <a:r>
              <a:rPr lang="en-US" dirty="0" smtClean="0"/>
              <a:t>Comfortable and experienced with Google </a:t>
            </a:r>
            <a:r>
              <a:rPr lang="en-US" dirty="0"/>
              <a:t>D</a:t>
            </a:r>
            <a:r>
              <a:rPr lang="en-US" dirty="0" smtClean="0"/>
              <a:t>rive, </a:t>
            </a:r>
          </a:p>
          <a:p>
            <a:pPr lvl="1"/>
            <a:r>
              <a:rPr lang="en-US" dirty="0" smtClean="0"/>
              <a:t>Comfortable and experienced with Microsoft Excel, </a:t>
            </a:r>
          </a:p>
          <a:p>
            <a:pPr lvl="1"/>
            <a:r>
              <a:rPr lang="en-US" dirty="0" smtClean="0"/>
              <a:t>An active participant in the Coordinated Entry process,</a:t>
            </a:r>
          </a:p>
          <a:p>
            <a:pPr lvl="1"/>
            <a:r>
              <a:rPr lang="en-US" dirty="0" smtClean="0"/>
              <a:t>Willing &amp; able to communicate with the DLA contact, and</a:t>
            </a:r>
          </a:p>
          <a:p>
            <a:pPr lvl="1"/>
            <a:r>
              <a:rPr lang="en-US" dirty="0" smtClean="0"/>
              <a:t>Willing &amp; able to complete trainings to ensure consistent management of the List.</a:t>
            </a:r>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922561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779016"/>
          </a:xfrm>
        </p:spPr>
        <p:txBody>
          <a:bodyPr/>
          <a:lstStyle/>
          <a:p>
            <a:r>
              <a:rPr lang="en-US" b="1" dirty="0" smtClean="0"/>
              <a:t>Prioritization List &amp; Referrals</a:t>
            </a:r>
            <a:endParaRPr lang="en-US" b="1" dirty="0"/>
          </a:p>
        </p:txBody>
      </p:sp>
      <p:sp>
        <p:nvSpPr>
          <p:cNvPr id="3" name="Content Placeholder 2"/>
          <p:cNvSpPr>
            <a:spLocks noGrp="1"/>
          </p:cNvSpPr>
          <p:nvPr>
            <p:ph idx="1"/>
          </p:nvPr>
        </p:nvSpPr>
        <p:spPr>
          <a:xfrm>
            <a:off x="1660124" y="1580225"/>
            <a:ext cx="9842899" cy="4563123"/>
          </a:xfrm>
        </p:spPr>
        <p:txBody>
          <a:bodyPr>
            <a:normAutofit/>
          </a:bodyPr>
          <a:lstStyle/>
          <a:p>
            <a:pPr>
              <a:spcBef>
                <a:spcPts val="0"/>
              </a:spcBef>
              <a:spcAft>
                <a:spcPts val="1200"/>
              </a:spcAft>
              <a:buNone/>
            </a:pPr>
            <a:r>
              <a:rPr lang="en-US" sz="2200" dirty="0" smtClean="0"/>
              <a:t>When </a:t>
            </a:r>
            <a:r>
              <a:rPr lang="en-US" sz="2200" dirty="0"/>
              <a:t>a program has an opening:</a:t>
            </a:r>
          </a:p>
          <a:p>
            <a:pPr marL="514350" indent="-514350">
              <a:spcBef>
                <a:spcPts val="0"/>
              </a:spcBef>
              <a:spcAft>
                <a:spcPts val="1200"/>
              </a:spcAft>
              <a:buSzPct val="100000"/>
              <a:buAutoNum type="arabicPeriod"/>
            </a:pPr>
            <a:r>
              <a:rPr lang="en-US" sz="2200" dirty="0"/>
              <a:t>The responsible staff person </a:t>
            </a:r>
            <a:r>
              <a:rPr lang="en-US" sz="2200" dirty="0" smtClean="0"/>
              <a:t>with an ART license runs </a:t>
            </a:r>
            <a:r>
              <a:rPr lang="en-US" sz="2200" dirty="0"/>
              <a:t>the Prioritization List Report in Service Point</a:t>
            </a:r>
          </a:p>
          <a:p>
            <a:pPr marL="514350" indent="-514350">
              <a:spcBef>
                <a:spcPts val="0"/>
              </a:spcBef>
              <a:spcAft>
                <a:spcPts val="1200"/>
              </a:spcAft>
              <a:buSzPct val="100000"/>
              <a:buAutoNum type="arabicPeriod"/>
            </a:pPr>
            <a:r>
              <a:rPr lang="en-US" sz="2200" dirty="0"/>
              <a:t>The responsible staff person contacts the </a:t>
            </a:r>
            <a:r>
              <a:rPr lang="en-US" sz="2200" dirty="0" smtClean="0"/>
              <a:t>List Holder to </a:t>
            </a:r>
            <a:r>
              <a:rPr lang="en-US" sz="2200" dirty="0"/>
              <a:t>inquire about individuals/families listed on the Non-WISP Prioritization </a:t>
            </a:r>
            <a:r>
              <a:rPr lang="en-US" sz="2200" dirty="0" smtClean="0"/>
              <a:t>List. </a:t>
            </a:r>
            <a:endParaRPr lang="en-US" sz="2200" dirty="0"/>
          </a:p>
          <a:p>
            <a:pPr marL="514350" indent="-514350">
              <a:spcBef>
                <a:spcPts val="0"/>
              </a:spcBef>
              <a:spcAft>
                <a:spcPts val="1200"/>
              </a:spcAft>
              <a:buSzPct val="100000"/>
              <a:buAutoNum type="arabicPeriod"/>
            </a:pPr>
            <a:r>
              <a:rPr lang="en-US" sz="2200" dirty="0"/>
              <a:t>Using the Order of Priority established for the program &amp; program-specific requirements (e.g. youth, DV), the program will offer services to the highest prioritized individual/family</a:t>
            </a:r>
            <a:r>
              <a:rPr lang="en-US" sz="2200" dirty="0" smtClean="0"/>
              <a:t>.</a:t>
            </a:r>
            <a:endParaRPr lang="en-US" sz="2200" dirty="0"/>
          </a:p>
        </p:txBody>
      </p:sp>
      <p:pic>
        <p:nvPicPr>
          <p:cNvPr id="4" name="Picture 2" descr="5B9C5A22-E598-40DE-8F12-BB38D9EA078E@corp"/>
          <p:cNvPicPr>
            <a:picLocks noChangeAspect="1" noChangeArrowheads="1"/>
          </p:cNvPicPr>
          <p:nvPr/>
        </p:nvPicPr>
        <p:blipFill>
          <a:blip r:embed="rId2" cstate="print"/>
          <a:srcRect/>
          <a:stretch>
            <a:fillRect/>
          </a:stretch>
        </p:blipFill>
        <p:spPr bwMode="auto">
          <a:xfrm>
            <a:off x="9828321" y="310876"/>
            <a:ext cx="1905000" cy="571500"/>
          </a:xfrm>
          <a:prstGeom prst="rect">
            <a:avLst/>
          </a:prstGeom>
          <a:noFill/>
          <a:ln w="9525">
            <a:noFill/>
            <a:miter lim="800000"/>
            <a:headEnd/>
            <a:tailEnd/>
          </a:ln>
        </p:spPr>
      </p:pic>
    </p:spTree>
    <p:extLst>
      <p:ext uri="{BB962C8B-B14F-4D97-AF65-F5344CB8AC3E}">
        <p14:creationId xmlns:p14="http://schemas.microsoft.com/office/powerpoint/2010/main" val="34314915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TM03457496[[fn=Parallax]]</Template>
  <TotalTime>575</TotalTime>
  <Words>1878</Words>
  <Application>Microsoft Macintosh PowerPoint</Application>
  <PresentationFormat>Widescreen</PresentationFormat>
  <Paragraphs>196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Corbel</vt:lpstr>
      <vt:lpstr>Wingdings</vt:lpstr>
      <vt:lpstr>Arial</vt:lpstr>
      <vt:lpstr>Parallax</vt:lpstr>
      <vt:lpstr>Balance of State Coordinated Entry List Holder Training</vt:lpstr>
      <vt:lpstr>Agenda</vt:lpstr>
      <vt:lpstr>Overview</vt:lpstr>
      <vt:lpstr>Overview</vt:lpstr>
      <vt:lpstr>Clarification</vt:lpstr>
      <vt:lpstr>Key Definitions</vt:lpstr>
      <vt:lpstr>DLA vs. List Holder</vt:lpstr>
      <vt:lpstr>DLA vs. List Holder</vt:lpstr>
      <vt:lpstr>Prioritization List &amp; Referrals</vt:lpstr>
      <vt:lpstr>VI-SPDAT SCORE</vt:lpstr>
      <vt:lpstr>NOTICE</vt:lpstr>
      <vt:lpstr>Adding People to the List</vt:lpstr>
      <vt:lpstr>PowerPoint Presentation</vt:lpstr>
      <vt:lpstr>The Non-WISP Prioritization List</vt:lpstr>
      <vt:lpstr>PowerPoint Presentation</vt:lpstr>
      <vt:lpstr>The Non-WISP Prioritization List</vt:lpstr>
      <vt:lpstr>The Non-WISP Prioritization List</vt:lpstr>
      <vt:lpstr>Common Questions about the Non-WISP Prioritization List</vt:lpstr>
      <vt:lpstr>CAUTION</vt:lpstr>
      <vt:lpstr>What Happens Next?</vt:lpstr>
      <vt:lpstr>List Holder Rules</vt:lpstr>
      <vt:lpstr>PowerPoint Presentation</vt:lpstr>
      <vt:lpstr>Resources</vt:lpstr>
      <vt:lpstr>Homework</vt:lpstr>
    </vt:vector>
  </TitlesOfParts>
  <Company>Hewlett-Packard</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Poser</dc:creator>
  <cp:lastModifiedBy>Jen Schmohe</cp:lastModifiedBy>
  <cp:revision>51</cp:revision>
  <dcterms:created xsi:type="dcterms:W3CDTF">2016-03-09T20:46:20Z</dcterms:created>
  <dcterms:modified xsi:type="dcterms:W3CDTF">2020-04-18T02:57:35Z</dcterms:modified>
</cp:coreProperties>
</file>