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5" r:id="rId10"/>
    <p:sldId id="263" r:id="rId11"/>
    <p:sldId id="268" r:id="rId12"/>
    <p:sldId id="267" r:id="rId13"/>
    <p:sldId id="264" r:id="rId14"/>
    <p:sldId id="269" r:id="rId15"/>
    <p:sldId id="270" r:id="rId16"/>
    <p:sldId id="271" r:id="rId17"/>
    <p:sldId id="273" r:id="rId18"/>
    <p:sldId id="274" r:id="rId19"/>
    <p:sldId id="272"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8/8/2019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8/8/2019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iles.hudexchange.info/resources/documents/coordinated-entry-management-and-data-guide.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8189-1CBF-4B7A-83DD-55FB11937408}"/>
              </a:ext>
            </a:extLst>
          </p:cNvPr>
          <p:cNvSpPr>
            <a:spLocks noGrp="1"/>
          </p:cNvSpPr>
          <p:nvPr>
            <p:ph type="ctrTitle"/>
          </p:nvPr>
        </p:nvSpPr>
        <p:spPr/>
        <p:txBody>
          <a:bodyPr/>
          <a:lstStyle/>
          <a:p>
            <a:r>
              <a:rPr lang="en-US" dirty="0"/>
              <a:t>HUD’s Coordinated Entry Data &amp; Management Guide</a:t>
            </a:r>
          </a:p>
        </p:txBody>
      </p:sp>
      <p:sp>
        <p:nvSpPr>
          <p:cNvPr id="3" name="Subtitle 2">
            <a:extLst>
              <a:ext uri="{FF2B5EF4-FFF2-40B4-BE49-F238E27FC236}">
                <a16:creationId xmlns:a16="http://schemas.microsoft.com/office/drawing/2014/main" id="{0DC1B509-5F71-4287-8AA2-B485503C28C8}"/>
              </a:ext>
            </a:extLst>
          </p:cNvPr>
          <p:cNvSpPr>
            <a:spLocks noGrp="1"/>
          </p:cNvSpPr>
          <p:nvPr>
            <p:ph type="subTitle" idx="1"/>
          </p:nvPr>
        </p:nvSpPr>
        <p:spPr/>
        <p:txBody>
          <a:bodyPr>
            <a:normAutofit fontScale="85000" lnSpcReduction="10000"/>
          </a:bodyPr>
          <a:lstStyle/>
          <a:p>
            <a:r>
              <a:rPr lang="en-US" dirty="0">
                <a:hlinkClick r:id="rId2"/>
              </a:rPr>
              <a:t>https://files.hudexchange.info/resources/documents/coordinated-entry-management-and-data-guide.pdf</a:t>
            </a:r>
            <a:endParaRPr lang="en-US" dirty="0"/>
          </a:p>
        </p:txBody>
      </p:sp>
    </p:spTree>
    <p:extLst>
      <p:ext uri="{BB962C8B-B14F-4D97-AF65-F5344CB8AC3E}">
        <p14:creationId xmlns:p14="http://schemas.microsoft.com/office/powerpoint/2010/main" val="281005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8F2D-5EA2-4BAD-AEDA-6E2D3DC06D84}"/>
              </a:ext>
            </a:extLst>
          </p:cNvPr>
          <p:cNvSpPr>
            <a:spLocks noGrp="1"/>
          </p:cNvSpPr>
          <p:nvPr>
            <p:ph type="title"/>
          </p:nvPr>
        </p:nvSpPr>
        <p:spPr/>
        <p:txBody>
          <a:bodyPr/>
          <a:lstStyle/>
          <a:p>
            <a:r>
              <a:rPr lang="en-US" dirty="0"/>
              <a:t>Management Entity</a:t>
            </a:r>
          </a:p>
        </p:txBody>
      </p:sp>
      <p:sp>
        <p:nvSpPr>
          <p:cNvPr id="3" name="Content Placeholder 2">
            <a:extLst>
              <a:ext uri="{FF2B5EF4-FFF2-40B4-BE49-F238E27FC236}">
                <a16:creationId xmlns:a16="http://schemas.microsoft.com/office/drawing/2014/main" id="{DF5AB25B-A9FB-4857-B4E8-AEDE867C6AEF}"/>
              </a:ext>
            </a:extLst>
          </p:cNvPr>
          <p:cNvSpPr>
            <a:spLocks noGrp="1"/>
          </p:cNvSpPr>
          <p:nvPr>
            <p:ph idx="1"/>
          </p:nvPr>
        </p:nvSpPr>
        <p:spPr/>
        <p:txBody>
          <a:bodyPr>
            <a:normAutofit/>
          </a:bodyPr>
          <a:lstStyle/>
          <a:p>
            <a:r>
              <a:rPr lang="en-US" dirty="0"/>
              <a:t>Responsibilities:</a:t>
            </a:r>
          </a:p>
          <a:p>
            <a:pPr lvl="1"/>
            <a:r>
              <a:rPr lang="en-US" dirty="0"/>
              <a:t>Establish day-to-day management structures</a:t>
            </a:r>
          </a:p>
          <a:p>
            <a:pPr lvl="2"/>
            <a:r>
              <a:rPr lang="en-US" dirty="0"/>
              <a:t>The activities performed by the management entity should be described in the policies and procedures for the coordinated entry process.</a:t>
            </a:r>
          </a:p>
          <a:p>
            <a:pPr lvl="2"/>
            <a:r>
              <a:rPr lang="en-US" dirty="0"/>
              <a:t>May include: Facilitating various committees and forums to coordinate referrals and review the coordinated entry process; Administering the grievance and appeal process for situations that are not resolved at the provider level; Supporting existing or building new collaborations with mainstream resources.</a:t>
            </a:r>
          </a:p>
          <a:p>
            <a:pPr lvl="1"/>
            <a:r>
              <a:rPr lang="en-US" dirty="0"/>
              <a:t>Establish clear, accessible communication plan</a:t>
            </a:r>
          </a:p>
          <a:p>
            <a:pPr lvl="1"/>
            <a:r>
              <a:rPr lang="en-US" dirty="0"/>
              <a:t>Promote standardized screening and assessment processes</a:t>
            </a:r>
          </a:p>
        </p:txBody>
      </p:sp>
    </p:spTree>
    <p:extLst>
      <p:ext uri="{BB962C8B-B14F-4D97-AF65-F5344CB8AC3E}">
        <p14:creationId xmlns:p14="http://schemas.microsoft.com/office/powerpoint/2010/main" val="70389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B24F-34AB-4CEC-9DC2-9A559B2C8398}"/>
              </a:ext>
            </a:extLst>
          </p:cNvPr>
          <p:cNvSpPr>
            <a:spLocks noGrp="1"/>
          </p:cNvSpPr>
          <p:nvPr>
            <p:ph type="title"/>
          </p:nvPr>
        </p:nvSpPr>
        <p:spPr/>
        <p:txBody>
          <a:bodyPr/>
          <a:lstStyle/>
          <a:p>
            <a:r>
              <a:rPr lang="en-US" dirty="0"/>
              <a:t>Management Entity</a:t>
            </a:r>
          </a:p>
        </p:txBody>
      </p:sp>
      <p:sp>
        <p:nvSpPr>
          <p:cNvPr id="3" name="Content Placeholder 2">
            <a:extLst>
              <a:ext uri="{FF2B5EF4-FFF2-40B4-BE49-F238E27FC236}">
                <a16:creationId xmlns:a16="http://schemas.microsoft.com/office/drawing/2014/main" id="{CED0FA2D-E965-4DAD-A1AD-85666ED6B0E1}"/>
              </a:ext>
            </a:extLst>
          </p:cNvPr>
          <p:cNvSpPr>
            <a:spLocks noGrp="1"/>
          </p:cNvSpPr>
          <p:nvPr>
            <p:ph idx="1"/>
          </p:nvPr>
        </p:nvSpPr>
        <p:spPr/>
        <p:txBody>
          <a:bodyPr/>
          <a:lstStyle/>
          <a:p>
            <a:r>
              <a:rPr lang="en-US" dirty="0"/>
              <a:t>Responsibilities:</a:t>
            </a:r>
          </a:p>
          <a:p>
            <a:pPr lvl="1"/>
            <a:r>
              <a:rPr lang="en-US" dirty="0"/>
              <a:t>Develop and deliver training</a:t>
            </a:r>
          </a:p>
          <a:p>
            <a:pPr lvl="1"/>
            <a:r>
              <a:rPr lang="en-US" dirty="0"/>
              <a:t>Conduct monitoring </a:t>
            </a:r>
          </a:p>
          <a:p>
            <a:pPr lvl="2"/>
            <a:r>
              <a:rPr lang="en-US" dirty="0"/>
              <a:t>Should happen at least quarterly</a:t>
            </a:r>
          </a:p>
          <a:p>
            <a:pPr lvl="2"/>
            <a:r>
              <a:rPr lang="en-US" dirty="0"/>
              <a:t>Ensure the CE system is functioning as planned and system efficiency goals are achieved</a:t>
            </a:r>
          </a:p>
          <a:p>
            <a:pPr lvl="2"/>
            <a:r>
              <a:rPr lang="en-US" dirty="0"/>
              <a:t>Monitor participating providers for their programs’ fidelity to the coordinated entry policies and procedures</a:t>
            </a:r>
          </a:p>
          <a:p>
            <a:pPr lvl="2"/>
            <a:r>
              <a:rPr lang="en-US" dirty="0"/>
              <a:t>Monitor participant outcomes through system performance measures and other locally determined outcomes</a:t>
            </a:r>
          </a:p>
          <a:p>
            <a:endParaRPr lang="en-US" dirty="0"/>
          </a:p>
        </p:txBody>
      </p:sp>
    </p:spTree>
    <p:extLst>
      <p:ext uri="{BB962C8B-B14F-4D97-AF65-F5344CB8AC3E}">
        <p14:creationId xmlns:p14="http://schemas.microsoft.com/office/powerpoint/2010/main" val="189626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50158-7E77-4ED5-927D-9BCF33D6FE06}"/>
              </a:ext>
            </a:extLst>
          </p:cNvPr>
          <p:cNvSpPr>
            <a:spLocks noGrp="1"/>
          </p:cNvSpPr>
          <p:nvPr>
            <p:ph type="title"/>
          </p:nvPr>
        </p:nvSpPr>
        <p:spPr/>
        <p:txBody>
          <a:bodyPr/>
          <a:lstStyle/>
          <a:p>
            <a:r>
              <a:rPr lang="en-US" dirty="0"/>
              <a:t>Management Entity</a:t>
            </a:r>
          </a:p>
        </p:txBody>
      </p:sp>
      <p:sp>
        <p:nvSpPr>
          <p:cNvPr id="3" name="Content Placeholder 2">
            <a:extLst>
              <a:ext uri="{FF2B5EF4-FFF2-40B4-BE49-F238E27FC236}">
                <a16:creationId xmlns:a16="http://schemas.microsoft.com/office/drawing/2014/main" id="{F0B021DA-FE75-4FBB-87D5-6EEF7875203E}"/>
              </a:ext>
            </a:extLst>
          </p:cNvPr>
          <p:cNvSpPr>
            <a:spLocks noGrp="1"/>
          </p:cNvSpPr>
          <p:nvPr>
            <p:ph idx="1"/>
          </p:nvPr>
        </p:nvSpPr>
        <p:spPr/>
        <p:txBody>
          <a:bodyPr/>
          <a:lstStyle/>
          <a:p>
            <a:r>
              <a:rPr lang="en-US" dirty="0"/>
              <a:t>Authority:</a:t>
            </a:r>
          </a:p>
          <a:p>
            <a:pPr lvl="1"/>
            <a:r>
              <a:rPr lang="en-US" dirty="0"/>
              <a:t>May be Collaborative Applicant</a:t>
            </a:r>
          </a:p>
          <a:p>
            <a:pPr lvl="1"/>
            <a:r>
              <a:rPr lang="en-US" dirty="0"/>
              <a:t>Must be designated formally by CoC</a:t>
            </a:r>
          </a:p>
          <a:p>
            <a:pPr lvl="1"/>
            <a:r>
              <a:rPr lang="en-US" dirty="0"/>
              <a:t>Should include manager and system administrator</a:t>
            </a:r>
          </a:p>
          <a:p>
            <a:pPr lvl="1"/>
            <a:r>
              <a:rPr lang="en-US" dirty="0"/>
              <a:t>System administrator role may be delegated to HMIS Lead, if appropriate</a:t>
            </a:r>
          </a:p>
          <a:p>
            <a:endParaRPr lang="en-US" dirty="0"/>
          </a:p>
        </p:txBody>
      </p:sp>
    </p:spTree>
    <p:extLst>
      <p:ext uri="{BB962C8B-B14F-4D97-AF65-F5344CB8AC3E}">
        <p14:creationId xmlns:p14="http://schemas.microsoft.com/office/powerpoint/2010/main" val="2297134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B9A2-6C86-4A62-98DF-EC7CFB3A0EBF}"/>
              </a:ext>
            </a:extLst>
          </p:cNvPr>
          <p:cNvSpPr>
            <a:spLocks noGrp="1"/>
          </p:cNvSpPr>
          <p:nvPr>
            <p:ph type="title"/>
          </p:nvPr>
        </p:nvSpPr>
        <p:spPr/>
        <p:txBody>
          <a:bodyPr/>
          <a:lstStyle/>
          <a:p>
            <a:r>
              <a:rPr lang="en-US" dirty="0"/>
              <a:t>Evaluation Entity</a:t>
            </a:r>
          </a:p>
        </p:txBody>
      </p:sp>
      <p:sp>
        <p:nvSpPr>
          <p:cNvPr id="3" name="Content Placeholder 2">
            <a:extLst>
              <a:ext uri="{FF2B5EF4-FFF2-40B4-BE49-F238E27FC236}">
                <a16:creationId xmlns:a16="http://schemas.microsoft.com/office/drawing/2014/main" id="{38C8CC75-D880-47B1-9D0D-1F5FB104F6BD}"/>
              </a:ext>
            </a:extLst>
          </p:cNvPr>
          <p:cNvSpPr>
            <a:spLocks noGrp="1"/>
          </p:cNvSpPr>
          <p:nvPr>
            <p:ph idx="1"/>
          </p:nvPr>
        </p:nvSpPr>
        <p:spPr/>
        <p:txBody>
          <a:bodyPr>
            <a:normAutofit lnSpcReduction="10000"/>
          </a:bodyPr>
          <a:lstStyle/>
          <a:p>
            <a:r>
              <a:rPr lang="en-US" dirty="0"/>
              <a:t>Responsibilities:</a:t>
            </a:r>
          </a:p>
          <a:p>
            <a:pPr lvl="1"/>
            <a:r>
              <a:rPr lang="en-US" dirty="0"/>
              <a:t>Plan annual CE evaluation</a:t>
            </a:r>
          </a:p>
          <a:p>
            <a:pPr lvl="1"/>
            <a:r>
              <a:rPr lang="en-US" dirty="0"/>
              <a:t>Collect data</a:t>
            </a:r>
          </a:p>
          <a:p>
            <a:pPr lvl="1"/>
            <a:r>
              <a:rPr lang="en-US" dirty="0"/>
              <a:t>Evaluate CE implementation process for effectiveness and efficiency</a:t>
            </a:r>
          </a:p>
          <a:p>
            <a:pPr lvl="1"/>
            <a:r>
              <a:rPr lang="en-US" dirty="0"/>
              <a:t>Identify policy and process improvements </a:t>
            </a:r>
          </a:p>
          <a:p>
            <a:r>
              <a:rPr lang="en-US" dirty="0"/>
              <a:t>Authority:</a:t>
            </a:r>
          </a:p>
          <a:p>
            <a:pPr lvl="1"/>
            <a:r>
              <a:rPr lang="en-US" dirty="0"/>
              <a:t>May be CoC Board or Board Committee</a:t>
            </a:r>
          </a:p>
          <a:p>
            <a:pPr lvl="1"/>
            <a:r>
              <a:rPr lang="en-US" dirty="0"/>
              <a:t>Must be authorized by CoC Board</a:t>
            </a:r>
          </a:p>
          <a:p>
            <a:pPr lvl="1"/>
            <a:r>
              <a:rPr lang="en-US" dirty="0"/>
              <a:t>Must not be same organization as the Management entity</a:t>
            </a:r>
          </a:p>
          <a:p>
            <a:pPr lvl="1"/>
            <a:r>
              <a:rPr lang="en-US" dirty="0"/>
              <a:t>Must include homeless participant feedback</a:t>
            </a:r>
          </a:p>
        </p:txBody>
      </p:sp>
    </p:spTree>
    <p:extLst>
      <p:ext uri="{BB962C8B-B14F-4D97-AF65-F5344CB8AC3E}">
        <p14:creationId xmlns:p14="http://schemas.microsoft.com/office/powerpoint/2010/main" val="3599066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29CAD-02B2-41CB-BF82-B378C2E460B9}"/>
              </a:ext>
            </a:extLst>
          </p:cNvPr>
          <p:cNvSpPr>
            <a:spLocks noGrp="1"/>
          </p:cNvSpPr>
          <p:nvPr>
            <p:ph type="title"/>
          </p:nvPr>
        </p:nvSpPr>
        <p:spPr/>
        <p:txBody>
          <a:bodyPr/>
          <a:lstStyle/>
          <a:p>
            <a:r>
              <a:rPr lang="en-US" dirty="0"/>
              <a:t>Evaluation Entity</a:t>
            </a:r>
          </a:p>
        </p:txBody>
      </p:sp>
      <p:sp>
        <p:nvSpPr>
          <p:cNvPr id="3" name="Content Placeholder 2">
            <a:extLst>
              <a:ext uri="{FF2B5EF4-FFF2-40B4-BE49-F238E27FC236}">
                <a16:creationId xmlns:a16="http://schemas.microsoft.com/office/drawing/2014/main" id="{512491F1-9DC8-47BA-B9CD-A1F884287040}"/>
              </a:ext>
            </a:extLst>
          </p:cNvPr>
          <p:cNvSpPr>
            <a:spLocks noGrp="1"/>
          </p:cNvSpPr>
          <p:nvPr>
            <p:ph idx="1"/>
          </p:nvPr>
        </p:nvSpPr>
        <p:spPr/>
        <p:txBody>
          <a:bodyPr/>
          <a:lstStyle/>
          <a:p>
            <a:r>
              <a:rPr lang="en-US" dirty="0"/>
              <a:t>Once the evaluation is complete, the CoC must use the feedback received to make necessary updates to the coordinated entry operational practices and document those changes or enhancements in written policies and procedures.</a:t>
            </a:r>
          </a:p>
        </p:txBody>
      </p:sp>
    </p:spTree>
    <p:extLst>
      <p:ext uri="{BB962C8B-B14F-4D97-AF65-F5344CB8AC3E}">
        <p14:creationId xmlns:p14="http://schemas.microsoft.com/office/powerpoint/2010/main" val="1329054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1876E6-6293-4E8A-A6D3-A5063D28B626}"/>
              </a:ext>
            </a:extLst>
          </p:cNvPr>
          <p:cNvSpPr>
            <a:spLocks noGrp="1"/>
          </p:cNvSpPr>
          <p:nvPr>
            <p:ph type="title"/>
          </p:nvPr>
        </p:nvSpPr>
        <p:spPr/>
        <p:txBody>
          <a:bodyPr/>
          <a:lstStyle/>
          <a:p>
            <a:r>
              <a:rPr lang="en-US" dirty="0"/>
              <a:t>Data Privacy and Security</a:t>
            </a:r>
          </a:p>
        </p:txBody>
      </p:sp>
      <p:sp>
        <p:nvSpPr>
          <p:cNvPr id="5" name="Text Placeholder 4">
            <a:extLst>
              <a:ext uri="{FF2B5EF4-FFF2-40B4-BE49-F238E27FC236}">
                <a16:creationId xmlns:a16="http://schemas.microsoft.com/office/drawing/2014/main" id="{121334CD-9E35-4885-A837-DE1995B0E6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87083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F38F-FA84-4FD0-8AEA-E845728F73AF}"/>
              </a:ext>
            </a:extLst>
          </p:cNvPr>
          <p:cNvSpPr>
            <a:spLocks noGrp="1"/>
          </p:cNvSpPr>
          <p:nvPr>
            <p:ph type="title"/>
          </p:nvPr>
        </p:nvSpPr>
        <p:spPr/>
        <p:txBody>
          <a:bodyPr/>
          <a:lstStyle/>
          <a:p>
            <a:r>
              <a:rPr lang="en-US" dirty="0"/>
              <a:t>Data Privacy Policies</a:t>
            </a:r>
          </a:p>
        </p:txBody>
      </p:sp>
      <p:sp>
        <p:nvSpPr>
          <p:cNvPr id="3" name="Content Placeholder 2">
            <a:extLst>
              <a:ext uri="{FF2B5EF4-FFF2-40B4-BE49-F238E27FC236}">
                <a16:creationId xmlns:a16="http://schemas.microsoft.com/office/drawing/2014/main" id="{BA423BB2-5CC2-42B1-9F02-79308E0711CC}"/>
              </a:ext>
            </a:extLst>
          </p:cNvPr>
          <p:cNvSpPr>
            <a:spLocks noGrp="1"/>
          </p:cNvSpPr>
          <p:nvPr>
            <p:ph idx="1"/>
          </p:nvPr>
        </p:nvSpPr>
        <p:spPr/>
        <p:txBody>
          <a:bodyPr/>
          <a:lstStyle/>
          <a:p>
            <a:r>
              <a:rPr lang="en-US" dirty="0"/>
              <a:t>Must address data privacy in our CE policies and procedures</a:t>
            </a:r>
          </a:p>
          <a:p>
            <a:r>
              <a:rPr lang="en-US" dirty="0"/>
              <a:t>CoCs should develop a universal Privacy Notice that clearly states the CoC’s privacy standards for HMIS (or CE data system)</a:t>
            </a:r>
          </a:p>
          <a:p>
            <a:r>
              <a:rPr lang="en-US" dirty="0"/>
              <a:t>Policies should address uses and disclosures for providing or coordinating services to an individual</a:t>
            </a:r>
          </a:p>
          <a:p>
            <a:r>
              <a:rPr lang="en-US" dirty="0"/>
              <a:t>Establish procedures for accepting and considering questions or complaints about data privacy and security policies and practices</a:t>
            </a:r>
          </a:p>
        </p:txBody>
      </p:sp>
    </p:spTree>
    <p:extLst>
      <p:ext uri="{BB962C8B-B14F-4D97-AF65-F5344CB8AC3E}">
        <p14:creationId xmlns:p14="http://schemas.microsoft.com/office/powerpoint/2010/main" val="2142140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BE95-2C01-448B-9EA5-7E23CCF51792}"/>
              </a:ext>
            </a:extLst>
          </p:cNvPr>
          <p:cNvSpPr>
            <a:spLocks noGrp="1"/>
          </p:cNvSpPr>
          <p:nvPr>
            <p:ph type="title"/>
          </p:nvPr>
        </p:nvSpPr>
        <p:spPr/>
        <p:txBody>
          <a:bodyPr/>
          <a:lstStyle/>
          <a:p>
            <a:r>
              <a:rPr lang="en-US" dirty="0"/>
              <a:t>Data Security Policies</a:t>
            </a:r>
          </a:p>
        </p:txBody>
      </p:sp>
      <p:sp>
        <p:nvSpPr>
          <p:cNvPr id="3" name="Content Placeholder 2">
            <a:extLst>
              <a:ext uri="{FF2B5EF4-FFF2-40B4-BE49-F238E27FC236}">
                <a16:creationId xmlns:a16="http://schemas.microsoft.com/office/drawing/2014/main" id="{7F37B4EA-25B1-4B70-BBA0-F6CE52C38E8D}"/>
              </a:ext>
            </a:extLst>
          </p:cNvPr>
          <p:cNvSpPr>
            <a:spLocks noGrp="1"/>
          </p:cNvSpPr>
          <p:nvPr>
            <p:ph idx="1"/>
          </p:nvPr>
        </p:nvSpPr>
        <p:spPr/>
        <p:txBody>
          <a:bodyPr/>
          <a:lstStyle/>
          <a:p>
            <a:r>
              <a:rPr lang="en-US" dirty="0"/>
              <a:t>The CoC is responsible for making sure the CE data security policies and practices meet the baseline security standards articulated in the most recent HUD HMIS security regulations or notices</a:t>
            </a:r>
          </a:p>
          <a:p>
            <a:r>
              <a:rPr lang="en-US" dirty="0"/>
              <a:t>“When a community uses a system other than HMIS to record information from a coordinated entry process, it must meet HUD’s requirements in 24 CFR 578.7(a)(8) and Section II.A and be compliant with HUD’s HMIS Privacy and Security Notice or any future regulations that update the requirements therein.”    </a:t>
            </a:r>
            <a:r>
              <a:rPr lang="en-US" i="1" dirty="0"/>
              <a:t>Coordinated Entry Notice</a:t>
            </a:r>
          </a:p>
        </p:txBody>
      </p:sp>
    </p:spTree>
    <p:extLst>
      <p:ext uri="{BB962C8B-B14F-4D97-AF65-F5344CB8AC3E}">
        <p14:creationId xmlns:p14="http://schemas.microsoft.com/office/powerpoint/2010/main" val="483676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568B-FCBB-4580-9862-B600C8E1E9B4}"/>
              </a:ext>
            </a:extLst>
          </p:cNvPr>
          <p:cNvSpPr>
            <a:spLocks noGrp="1"/>
          </p:cNvSpPr>
          <p:nvPr>
            <p:ph type="title"/>
          </p:nvPr>
        </p:nvSpPr>
        <p:spPr/>
        <p:txBody>
          <a:bodyPr/>
          <a:lstStyle/>
          <a:p>
            <a:r>
              <a:rPr lang="en-US" dirty="0"/>
              <a:t>Data Systems</a:t>
            </a:r>
          </a:p>
        </p:txBody>
      </p:sp>
      <p:sp>
        <p:nvSpPr>
          <p:cNvPr id="3" name="Text Placeholder 2">
            <a:extLst>
              <a:ext uri="{FF2B5EF4-FFF2-40B4-BE49-F238E27FC236}">
                <a16:creationId xmlns:a16="http://schemas.microsoft.com/office/drawing/2014/main" id="{88B0808C-7343-4BAC-AE82-5CD2B0ED734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40049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BF20F-B8CE-43F9-B208-C72EC70945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9E851D-3C69-4B35-8966-B73145F5197F}"/>
              </a:ext>
            </a:extLst>
          </p:cNvPr>
          <p:cNvSpPr>
            <a:spLocks noGrp="1"/>
          </p:cNvSpPr>
          <p:nvPr>
            <p:ph idx="1"/>
          </p:nvPr>
        </p:nvSpPr>
        <p:spPr/>
        <p:txBody>
          <a:bodyPr/>
          <a:lstStyle/>
          <a:p>
            <a:r>
              <a:rPr lang="en-US" dirty="0"/>
              <a:t>Identifying functional requirements of the data system</a:t>
            </a:r>
          </a:p>
          <a:p>
            <a:r>
              <a:rPr lang="en-US" dirty="0"/>
              <a:t>HMIS Lead staff must be an integral part of the assessment and ultimate decision about whether and how to implement each function</a:t>
            </a:r>
          </a:p>
        </p:txBody>
      </p:sp>
    </p:spTree>
    <p:extLst>
      <p:ext uri="{BB962C8B-B14F-4D97-AF65-F5344CB8AC3E}">
        <p14:creationId xmlns:p14="http://schemas.microsoft.com/office/powerpoint/2010/main" val="352986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AD83C-B334-4574-830A-2F2FA61359A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FCDB66D-BCF8-4177-95EF-002ED78D4CF7}"/>
              </a:ext>
            </a:extLst>
          </p:cNvPr>
          <p:cNvSpPr>
            <a:spLocks noGrp="1"/>
          </p:cNvSpPr>
          <p:nvPr>
            <p:ph idx="1"/>
          </p:nvPr>
        </p:nvSpPr>
        <p:spPr/>
        <p:txBody>
          <a:bodyPr/>
          <a:lstStyle/>
          <a:p>
            <a:r>
              <a:rPr lang="en-US" dirty="0"/>
              <a:t>Purpose of the Guide</a:t>
            </a:r>
          </a:p>
          <a:p>
            <a:r>
              <a:rPr lang="en-US" dirty="0"/>
              <a:t>Policy and Management Roles and Responsibilities</a:t>
            </a:r>
          </a:p>
          <a:p>
            <a:r>
              <a:rPr lang="en-US" dirty="0"/>
              <a:t>Data Privacy and Security</a:t>
            </a:r>
          </a:p>
          <a:p>
            <a:r>
              <a:rPr lang="en-US" dirty="0"/>
              <a:t>Data Systems</a:t>
            </a:r>
          </a:p>
          <a:p>
            <a:r>
              <a:rPr lang="en-US" dirty="0"/>
              <a:t>Annual CE Evaluation</a:t>
            </a:r>
          </a:p>
        </p:txBody>
      </p:sp>
    </p:spTree>
    <p:extLst>
      <p:ext uri="{BB962C8B-B14F-4D97-AF65-F5344CB8AC3E}">
        <p14:creationId xmlns:p14="http://schemas.microsoft.com/office/powerpoint/2010/main" val="2067593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7ACADC-8276-4007-BCD6-FE6647782E26}"/>
              </a:ext>
            </a:extLst>
          </p:cNvPr>
          <p:cNvSpPr>
            <a:spLocks noGrp="1"/>
          </p:cNvSpPr>
          <p:nvPr>
            <p:ph type="title"/>
          </p:nvPr>
        </p:nvSpPr>
        <p:spPr/>
        <p:txBody>
          <a:bodyPr/>
          <a:lstStyle/>
          <a:p>
            <a:r>
              <a:rPr lang="en-US" dirty="0"/>
              <a:t>Annual CE Evaluation</a:t>
            </a:r>
          </a:p>
        </p:txBody>
      </p:sp>
      <p:sp>
        <p:nvSpPr>
          <p:cNvPr id="5" name="Text Placeholder 4">
            <a:extLst>
              <a:ext uri="{FF2B5EF4-FFF2-40B4-BE49-F238E27FC236}">
                <a16:creationId xmlns:a16="http://schemas.microsoft.com/office/drawing/2014/main" id="{304B3440-49F4-4EF6-9CDF-1A4C950D821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42510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C3DB-562C-4E77-B8BA-6CB24D2BB9EB}"/>
              </a:ext>
            </a:extLst>
          </p:cNvPr>
          <p:cNvSpPr>
            <a:spLocks noGrp="1"/>
          </p:cNvSpPr>
          <p:nvPr>
            <p:ph type="title"/>
          </p:nvPr>
        </p:nvSpPr>
        <p:spPr/>
        <p:txBody>
          <a:bodyPr/>
          <a:lstStyle/>
          <a:p>
            <a:r>
              <a:rPr lang="en-US" dirty="0"/>
              <a:t>Annual CE Evaluation</a:t>
            </a:r>
          </a:p>
        </p:txBody>
      </p:sp>
      <p:sp>
        <p:nvSpPr>
          <p:cNvPr id="3" name="Content Placeholder 2">
            <a:extLst>
              <a:ext uri="{FF2B5EF4-FFF2-40B4-BE49-F238E27FC236}">
                <a16:creationId xmlns:a16="http://schemas.microsoft.com/office/drawing/2014/main" id="{32A7B583-4EC0-4AFD-B89D-91EC505FE53D}"/>
              </a:ext>
            </a:extLst>
          </p:cNvPr>
          <p:cNvSpPr>
            <a:spLocks noGrp="1"/>
          </p:cNvSpPr>
          <p:nvPr>
            <p:ph idx="1"/>
          </p:nvPr>
        </p:nvSpPr>
        <p:spPr/>
        <p:txBody>
          <a:bodyPr/>
          <a:lstStyle/>
          <a:p>
            <a:r>
              <a:rPr lang="en-US" dirty="0"/>
              <a:t>HUD does not prescribe the scope or specific methods of the required annual CE evaluation</a:t>
            </a:r>
          </a:p>
          <a:p>
            <a:r>
              <a:rPr lang="en-US" dirty="0"/>
              <a:t>All of the following should inform the annual update to the CoC’s policies and procedures and regular updates to ESG written standards:</a:t>
            </a:r>
          </a:p>
          <a:p>
            <a:pPr lvl="1"/>
            <a:r>
              <a:rPr lang="en-US" dirty="0"/>
              <a:t>The effectiveness and efficiency of the CE process</a:t>
            </a:r>
          </a:p>
          <a:p>
            <a:pPr lvl="1"/>
            <a:r>
              <a:rPr lang="en-US" dirty="0"/>
              <a:t>Feedback about the ease of use from persons experiencing a housing crisis</a:t>
            </a:r>
          </a:p>
          <a:p>
            <a:pPr lvl="1"/>
            <a:r>
              <a:rPr lang="en-US" dirty="0"/>
              <a:t>An assessment of referral outcomes</a:t>
            </a:r>
          </a:p>
        </p:txBody>
      </p:sp>
    </p:spTree>
    <p:extLst>
      <p:ext uri="{BB962C8B-B14F-4D97-AF65-F5344CB8AC3E}">
        <p14:creationId xmlns:p14="http://schemas.microsoft.com/office/powerpoint/2010/main" val="3301637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8110-4B5A-47B7-A079-C8C8C0FC51E1}"/>
              </a:ext>
            </a:extLst>
          </p:cNvPr>
          <p:cNvSpPr>
            <a:spLocks noGrp="1"/>
          </p:cNvSpPr>
          <p:nvPr>
            <p:ph type="title"/>
          </p:nvPr>
        </p:nvSpPr>
        <p:spPr/>
        <p:txBody>
          <a:bodyPr/>
          <a:lstStyle/>
          <a:p>
            <a:r>
              <a:rPr lang="en-US" dirty="0"/>
              <a:t>Annual CE Evaluation</a:t>
            </a:r>
          </a:p>
        </p:txBody>
      </p:sp>
      <p:sp>
        <p:nvSpPr>
          <p:cNvPr id="3" name="Content Placeholder 2">
            <a:extLst>
              <a:ext uri="{FF2B5EF4-FFF2-40B4-BE49-F238E27FC236}">
                <a16:creationId xmlns:a16="http://schemas.microsoft.com/office/drawing/2014/main" id="{9A409014-52CE-4079-BA08-80DEB1374005}"/>
              </a:ext>
            </a:extLst>
          </p:cNvPr>
          <p:cNvSpPr>
            <a:spLocks noGrp="1"/>
          </p:cNvSpPr>
          <p:nvPr>
            <p:ph idx="1"/>
          </p:nvPr>
        </p:nvSpPr>
        <p:spPr/>
        <p:txBody>
          <a:bodyPr/>
          <a:lstStyle/>
          <a:p>
            <a:r>
              <a:rPr lang="en-US" dirty="0"/>
              <a:t>Establish a CE Evaluation Plan</a:t>
            </a:r>
          </a:p>
          <a:p>
            <a:r>
              <a:rPr lang="en-US" dirty="0"/>
              <a:t>Collecting Additional Data (other than client-level)</a:t>
            </a:r>
          </a:p>
          <a:p>
            <a:r>
              <a:rPr lang="en-US" dirty="0"/>
              <a:t>Compliance Evaluation</a:t>
            </a:r>
          </a:p>
          <a:p>
            <a:r>
              <a:rPr lang="en-US" dirty="0"/>
              <a:t>Effectiveness Evaluation</a:t>
            </a:r>
          </a:p>
          <a:p>
            <a:r>
              <a:rPr lang="en-US" dirty="0"/>
              <a:t>Process Assessment</a:t>
            </a:r>
          </a:p>
        </p:txBody>
      </p:sp>
    </p:spTree>
    <p:extLst>
      <p:ext uri="{BB962C8B-B14F-4D97-AF65-F5344CB8AC3E}">
        <p14:creationId xmlns:p14="http://schemas.microsoft.com/office/powerpoint/2010/main" val="227737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E597-8420-4031-9055-32E8D359FFD7}"/>
              </a:ext>
            </a:extLst>
          </p:cNvPr>
          <p:cNvSpPr>
            <a:spLocks noGrp="1"/>
          </p:cNvSpPr>
          <p:nvPr>
            <p:ph type="title"/>
          </p:nvPr>
        </p:nvSpPr>
        <p:spPr/>
        <p:txBody>
          <a:bodyPr/>
          <a:lstStyle/>
          <a:p>
            <a:r>
              <a:rPr lang="en-US" dirty="0"/>
              <a:t>Purpose of the Guide</a:t>
            </a:r>
          </a:p>
        </p:txBody>
      </p:sp>
      <p:sp>
        <p:nvSpPr>
          <p:cNvPr id="3" name="Content Placeholder 2">
            <a:extLst>
              <a:ext uri="{FF2B5EF4-FFF2-40B4-BE49-F238E27FC236}">
                <a16:creationId xmlns:a16="http://schemas.microsoft.com/office/drawing/2014/main" id="{69A93226-CE22-4912-86E6-476316E7F0EB}"/>
              </a:ext>
            </a:extLst>
          </p:cNvPr>
          <p:cNvSpPr>
            <a:spLocks noGrp="1"/>
          </p:cNvSpPr>
          <p:nvPr>
            <p:ph idx="1"/>
          </p:nvPr>
        </p:nvSpPr>
        <p:spPr/>
        <p:txBody>
          <a:bodyPr/>
          <a:lstStyle/>
          <a:p>
            <a:r>
              <a:rPr lang="en-US" dirty="0"/>
              <a:t>Coordinated Entry is larger than a single grant or a program; it is a key component of a comprehensive crisis response and a way of structuring the CoC’s system of care so that it fits together intentionally and efficiently, resulting in more efficient use of resources and improving the fairness and ease of access to resources, including mainstream resources, while prioritizing people who are most in need of assistance. </a:t>
            </a:r>
          </a:p>
          <a:p>
            <a:r>
              <a:rPr lang="en-US" dirty="0"/>
              <a:t>The data collection needs for coordinated entry are significantly more complex than for a single project or even a collection of projects.</a:t>
            </a:r>
          </a:p>
          <a:p>
            <a:r>
              <a:rPr lang="en-US" dirty="0"/>
              <a:t>Successful implementation and operation of coordinated entry require policy oversight and day-to-day system-level management.</a:t>
            </a:r>
          </a:p>
        </p:txBody>
      </p:sp>
    </p:spTree>
    <p:extLst>
      <p:ext uri="{BB962C8B-B14F-4D97-AF65-F5344CB8AC3E}">
        <p14:creationId xmlns:p14="http://schemas.microsoft.com/office/powerpoint/2010/main" val="182958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4DBDD-18E6-4CE0-A8D1-F97E53B5446D}"/>
              </a:ext>
            </a:extLst>
          </p:cNvPr>
          <p:cNvSpPr>
            <a:spLocks noGrp="1"/>
          </p:cNvSpPr>
          <p:nvPr>
            <p:ph type="title"/>
          </p:nvPr>
        </p:nvSpPr>
        <p:spPr/>
        <p:txBody>
          <a:bodyPr/>
          <a:lstStyle/>
          <a:p>
            <a:r>
              <a:rPr lang="en-US" dirty="0"/>
              <a:t>Purpose of the Guide</a:t>
            </a:r>
          </a:p>
        </p:txBody>
      </p:sp>
      <p:sp>
        <p:nvSpPr>
          <p:cNvPr id="3" name="Content Placeholder 2">
            <a:extLst>
              <a:ext uri="{FF2B5EF4-FFF2-40B4-BE49-F238E27FC236}">
                <a16:creationId xmlns:a16="http://schemas.microsoft.com/office/drawing/2014/main" id="{30A8F98C-1B2A-43D1-8A33-C2006BA5DF80}"/>
              </a:ext>
            </a:extLst>
          </p:cNvPr>
          <p:cNvSpPr>
            <a:spLocks noGrp="1"/>
          </p:cNvSpPr>
          <p:nvPr>
            <p:ph idx="1"/>
          </p:nvPr>
        </p:nvSpPr>
        <p:spPr/>
        <p:txBody>
          <a:bodyPr/>
          <a:lstStyle/>
          <a:p>
            <a:r>
              <a:rPr lang="en-US" dirty="0"/>
              <a:t>This guide expands on the policy and management responsibilities described in the U.S. Department of Housing and Urban Development’s (HUD) Coordinated Entry Core Elements document and its Notice Establishing Additional Requirements for a Continuum of Care Centralized or Coordinated Assessment System (“Coordinated Entry Notice”).</a:t>
            </a:r>
          </a:p>
        </p:txBody>
      </p:sp>
    </p:spTree>
    <p:extLst>
      <p:ext uri="{BB962C8B-B14F-4D97-AF65-F5344CB8AC3E}">
        <p14:creationId xmlns:p14="http://schemas.microsoft.com/office/powerpoint/2010/main" val="383397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1876E6-6293-4E8A-A6D3-A5063D28B626}"/>
              </a:ext>
            </a:extLst>
          </p:cNvPr>
          <p:cNvSpPr>
            <a:spLocks noGrp="1"/>
          </p:cNvSpPr>
          <p:nvPr>
            <p:ph type="title"/>
          </p:nvPr>
        </p:nvSpPr>
        <p:spPr/>
        <p:txBody>
          <a:bodyPr/>
          <a:lstStyle/>
          <a:p>
            <a:r>
              <a:rPr lang="en-US" dirty="0"/>
              <a:t>Policy and Management Roles and Responsibilities</a:t>
            </a:r>
          </a:p>
        </p:txBody>
      </p:sp>
      <p:sp>
        <p:nvSpPr>
          <p:cNvPr id="5" name="Text Placeholder 4">
            <a:extLst>
              <a:ext uri="{FF2B5EF4-FFF2-40B4-BE49-F238E27FC236}">
                <a16:creationId xmlns:a16="http://schemas.microsoft.com/office/drawing/2014/main" id="{121334CD-9E35-4885-A837-DE1995B0E6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2705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85DD-2904-4C2D-A57D-CCE4CF7D8C47}"/>
              </a:ext>
            </a:extLst>
          </p:cNvPr>
          <p:cNvSpPr>
            <a:spLocks noGrp="1"/>
          </p:cNvSpPr>
          <p:nvPr>
            <p:ph type="title"/>
          </p:nvPr>
        </p:nvSpPr>
        <p:spPr/>
        <p:txBody>
          <a:bodyPr/>
          <a:lstStyle/>
          <a:p>
            <a:r>
              <a:rPr lang="en-US" sz="3600" dirty="0"/>
              <a:t>Policy and Management Roles and Responsibilities</a:t>
            </a:r>
          </a:p>
        </p:txBody>
      </p:sp>
      <p:sp>
        <p:nvSpPr>
          <p:cNvPr id="3" name="Content Placeholder 2">
            <a:extLst>
              <a:ext uri="{FF2B5EF4-FFF2-40B4-BE49-F238E27FC236}">
                <a16:creationId xmlns:a16="http://schemas.microsoft.com/office/drawing/2014/main" id="{8F5531B3-349C-4C55-B2A8-5073D86B803F}"/>
              </a:ext>
            </a:extLst>
          </p:cNvPr>
          <p:cNvSpPr>
            <a:spLocks noGrp="1"/>
          </p:cNvSpPr>
          <p:nvPr>
            <p:ph idx="1"/>
          </p:nvPr>
        </p:nvSpPr>
        <p:spPr/>
        <p:txBody>
          <a:bodyPr/>
          <a:lstStyle/>
          <a:p>
            <a:r>
              <a:rPr lang="en-US" dirty="0"/>
              <a:t>To complete the work associated with coordinated entry requires:</a:t>
            </a:r>
          </a:p>
          <a:p>
            <a:pPr lvl="1"/>
            <a:r>
              <a:rPr lang="en-US" dirty="0"/>
              <a:t>a </a:t>
            </a:r>
            <a:r>
              <a:rPr lang="en-US" b="1" i="1" dirty="0"/>
              <a:t>policy oversight </a:t>
            </a:r>
            <a:r>
              <a:rPr lang="en-US" dirty="0"/>
              <a:t>responsibility to establish and review policies and procedures</a:t>
            </a:r>
          </a:p>
          <a:p>
            <a:pPr lvl="1"/>
            <a:r>
              <a:rPr lang="en-US" dirty="0"/>
              <a:t>a </a:t>
            </a:r>
            <a:r>
              <a:rPr lang="en-US" b="1" i="1" dirty="0"/>
              <a:t>management</a:t>
            </a:r>
            <a:r>
              <a:rPr lang="en-US" dirty="0"/>
              <a:t> responsibility to implement the day-to-day workflow of the process</a:t>
            </a:r>
          </a:p>
          <a:p>
            <a:pPr lvl="1"/>
            <a:r>
              <a:rPr lang="en-US" dirty="0"/>
              <a:t>an </a:t>
            </a:r>
            <a:r>
              <a:rPr lang="en-US" b="1" i="1" dirty="0"/>
              <a:t>evaluation</a:t>
            </a:r>
            <a:r>
              <a:rPr lang="en-US" dirty="0"/>
              <a:t> responsibility to assess the performance of the system and create a feedback loop to the policy oversight entity </a:t>
            </a:r>
          </a:p>
          <a:p>
            <a:r>
              <a:rPr lang="en-US" dirty="0"/>
              <a:t>These responsibilities can be executed separately by different entities or combined and managed by a single entity or body identified by the CoC to carry out the corresponding tasks.</a:t>
            </a:r>
          </a:p>
        </p:txBody>
      </p:sp>
    </p:spTree>
    <p:extLst>
      <p:ext uri="{BB962C8B-B14F-4D97-AF65-F5344CB8AC3E}">
        <p14:creationId xmlns:p14="http://schemas.microsoft.com/office/powerpoint/2010/main" val="233284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49B6-35CE-48F2-9BA4-0B18FC5AE880}"/>
              </a:ext>
            </a:extLst>
          </p:cNvPr>
          <p:cNvSpPr>
            <a:spLocks noGrp="1"/>
          </p:cNvSpPr>
          <p:nvPr>
            <p:ph type="title"/>
          </p:nvPr>
        </p:nvSpPr>
        <p:spPr/>
        <p:txBody>
          <a:bodyPr/>
          <a:lstStyle/>
          <a:p>
            <a:r>
              <a:rPr lang="en-US" dirty="0"/>
              <a:t>Policy Oversight Entity</a:t>
            </a:r>
          </a:p>
        </p:txBody>
      </p:sp>
      <p:sp>
        <p:nvSpPr>
          <p:cNvPr id="3" name="Content Placeholder 2">
            <a:extLst>
              <a:ext uri="{FF2B5EF4-FFF2-40B4-BE49-F238E27FC236}">
                <a16:creationId xmlns:a16="http://schemas.microsoft.com/office/drawing/2014/main" id="{932872B7-B437-499F-9296-D7A9B6DB9F20}"/>
              </a:ext>
            </a:extLst>
          </p:cNvPr>
          <p:cNvSpPr>
            <a:spLocks noGrp="1"/>
          </p:cNvSpPr>
          <p:nvPr>
            <p:ph idx="1"/>
          </p:nvPr>
        </p:nvSpPr>
        <p:spPr/>
        <p:txBody>
          <a:bodyPr>
            <a:normAutofit/>
          </a:bodyPr>
          <a:lstStyle/>
          <a:p>
            <a:r>
              <a:rPr lang="en-US" dirty="0"/>
              <a:t>Responsibilities:</a:t>
            </a:r>
          </a:p>
          <a:p>
            <a:pPr lvl="1"/>
            <a:r>
              <a:rPr lang="en-US" dirty="0"/>
              <a:t>Establish participation expectations</a:t>
            </a:r>
          </a:p>
          <a:p>
            <a:pPr lvl="1"/>
            <a:r>
              <a:rPr lang="en-US" dirty="0"/>
              <a:t>Determine local data collection and data quality expectations</a:t>
            </a:r>
          </a:p>
          <a:p>
            <a:pPr lvl="1"/>
            <a:r>
              <a:rPr lang="en-US" dirty="0"/>
              <a:t>Define data sharing protocols</a:t>
            </a:r>
          </a:p>
          <a:p>
            <a:pPr lvl="1"/>
            <a:r>
              <a:rPr lang="en-US" dirty="0"/>
              <a:t>Select a Data System for CE</a:t>
            </a:r>
          </a:p>
        </p:txBody>
      </p:sp>
    </p:spTree>
    <p:extLst>
      <p:ext uri="{BB962C8B-B14F-4D97-AF65-F5344CB8AC3E}">
        <p14:creationId xmlns:p14="http://schemas.microsoft.com/office/powerpoint/2010/main" val="124752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CA3E-2CE9-43A5-9415-7A6A08AEA584}"/>
              </a:ext>
            </a:extLst>
          </p:cNvPr>
          <p:cNvSpPr>
            <a:spLocks noGrp="1"/>
          </p:cNvSpPr>
          <p:nvPr>
            <p:ph type="title"/>
          </p:nvPr>
        </p:nvSpPr>
        <p:spPr/>
        <p:txBody>
          <a:bodyPr/>
          <a:lstStyle/>
          <a:p>
            <a:r>
              <a:rPr lang="en-US" dirty="0"/>
              <a:t>Policy Oversight Entity</a:t>
            </a:r>
          </a:p>
        </p:txBody>
      </p:sp>
      <p:sp>
        <p:nvSpPr>
          <p:cNvPr id="3" name="Content Placeholder 2">
            <a:extLst>
              <a:ext uri="{FF2B5EF4-FFF2-40B4-BE49-F238E27FC236}">
                <a16:creationId xmlns:a16="http://schemas.microsoft.com/office/drawing/2014/main" id="{4E235423-9F0A-483C-ACF0-19861B3D7B60}"/>
              </a:ext>
            </a:extLst>
          </p:cNvPr>
          <p:cNvSpPr>
            <a:spLocks noGrp="1"/>
          </p:cNvSpPr>
          <p:nvPr>
            <p:ph idx="1"/>
          </p:nvPr>
        </p:nvSpPr>
        <p:spPr/>
        <p:txBody>
          <a:bodyPr/>
          <a:lstStyle/>
          <a:p>
            <a:r>
              <a:rPr lang="en-US" dirty="0"/>
              <a:t>Authority:</a:t>
            </a:r>
          </a:p>
          <a:p>
            <a:pPr lvl="1"/>
            <a:r>
              <a:rPr lang="en-US" dirty="0"/>
              <a:t>May be CoC Board or Board Committee</a:t>
            </a:r>
          </a:p>
          <a:p>
            <a:pPr lvl="1"/>
            <a:r>
              <a:rPr lang="en-US" dirty="0"/>
              <a:t>Must be authorized by CoC Board</a:t>
            </a:r>
          </a:p>
          <a:p>
            <a:pPr lvl="1"/>
            <a:r>
              <a:rPr lang="en-US" dirty="0"/>
              <a:t>Policies must be approved by CoC</a:t>
            </a:r>
          </a:p>
          <a:p>
            <a:pPr lvl="1"/>
            <a:r>
              <a:rPr lang="en-US" dirty="0"/>
              <a:t>Should include representation from Collaborative Applicant, HMIS Lead, and mainstream service providers</a:t>
            </a:r>
          </a:p>
          <a:p>
            <a:endParaRPr lang="en-US" dirty="0"/>
          </a:p>
        </p:txBody>
      </p:sp>
    </p:spTree>
    <p:extLst>
      <p:ext uri="{BB962C8B-B14F-4D97-AF65-F5344CB8AC3E}">
        <p14:creationId xmlns:p14="http://schemas.microsoft.com/office/powerpoint/2010/main" val="347394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8D178-A6CD-479C-BDA5-FBBB222BF95B}"/>
              </a:ext>
            </a:extLst>
          </p:cNvPr>
          <p:cNvSpPr>
            <a:spLocks noGrp="1"/>
          </p:cNvSpPr>
          <p:nvPr>
            <p:ph type="title"/>
          </p:nvPr>
        </p:nvSpPr>
        <p:spPr/>
        <p:txBody>
          <a:bodyPr/>
          <a:lstStyle/>
          <a:p>
            <a:r>
              <a:rPr lang="en-US" dirty="0"/>
              <a:t>Policy Oversight Entity</a:t>
            </a:r>
          </a:p>
        </p:txBody>
      </p:sp>
      <p:sp>
        <p:nvSpPr>
          <p:cNvPr id="3" name="Content Placeholder 2">
            <a:extLst>
              <a:ext uri="{FF2B5EF4-FFF2-40B4-BE49-F238E27FC236}">
                <a16:creationId xmlns:a16="http://schemas.microsoft.com/office/drawing/2014/main" id="{E466BE63-E9D6-495C-A4D1-4794A7197805}"/>
              </a:ext>
            </a:extLst>
          </p:cNvPr>
          <p:cNvSpPr>
            <a:spLocks noGrp="1"/>
          </p:cNvSpPr>
          <p:nvPr>
            <p:ph idx="1"/>
          </p:nvPr>
        </p:nvSpPr>
        <p:spPr/>
        <p:txBody>
          <a:bodyPr>
            <a:normAutofit/>
          </a:bodyPr>
          <a:lstStyle/>
          <a:p>
            <a:pPr marL="0" indent="0">
              <a:buNone/>
            </a:pPr>
            <a:r>
              <a:rPr lang="en-US" dirty="0"/>
              <a:t>Composition</a:t>
            </a:r>
          </a:p>
          <a:p>
            <a:r>
              <a:rPr lang="en-US" dirty="0"/>
              <a:t>“the CoC should include relevant mainstream service providers in…coordinating services and assistance…and conducting activities related to continual process improvement.” </a:t>
            </a:r>
          </a:p>
          <a:p>
            <a:endParaRPr lang="en-US" dirty="0"/>
          </a:p>
          <a:p>
            <a:pPr marL="0" indent="0" algn="r">
              <a:buNone/>
            </a:pPr>
            <a:r>
              <a:rPr lang="en-US" i="1" dirty="0"/>
              <a:t>Coordinated Entry Notice</a:t>
            </a:r>
          </a:p>
        </p:txBody>
      </p:sp>
    </p:spTree>
    <p:extLst>
      <p:ext uri="{BB962C8B-B14F-4D97-AF65-F5344CB8AC3E}">
        <p14:creationId xmlns:p14="http://schemas.microsoft.com/office/powerpoint/2010/main" val="3060508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236</TotalTime>
  <Words>952</Words>
  <Application>Microsoft Office PowerPoint</Application>
  <PresentationFormat>Widescreen</PresentationFormat>
  <Paragraphs>97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Century Gothic</vt:lpstr>
      <vt:lpstr>Wingdings 2</vt:lpstr>
      <vt:lpstr>Quotable</vt:lpstr>
      <vt:lpstr>HUD’s Coordinated Entry Data &amp; Management Guide</vt:lpstr>
      <vt:lpstr>Overview</vt:lpstr>
      <vt:lpstr>Purpose of the Guide</vt:lpstr>
      <vt:lpstr>Purpose of the Guide</vt:lpstr>
      <vt:lpstr>Policy and Management Roles and Responsibilities</vt:lpstr>
      <vt:lpstr>Policy and Management Roles and Responsibilities</vt:lpstr>
      <vt:lpstr>Policy Oversight Entity</vt:lpstr>
      <vt:lpstr>Policy Oversight Entity</vt:lpstr>
      <vt:lpstr>Policy Oversight Entity</vt:lpstr>
      <vt:lpstr>Management Entity</vt:lpstr>
      <vt:lpstr>Management Entity</vt:lpstr>
      <vt:lpstr>Management Entity</vt:lpstr>
      <vt:lpstr>Evaluation Entity</vt:lpstr>
      <vt:lpstr>Evaluation Entity</vt:lpstr>
      <vt:lpstr>Data Privacy and Security</vt:lpstr>
      <vt:lpstr>Data Privacy Policies</vt:lpstr>
      <vt:lpstr>Data Security Policies</vt:lpstr>
      <vt:lpstr>Data Systems</vt:lpstr>
      <vt:lpstr>PowerPoint Presentation</vt:lpstr>
      <vt:lpstr>Annual CE Evaluation</vt:lpstr>
      <vt:lpstr>Annual CE Evaluation</vt:lpstr>
      <vt:lpstr>Annual CE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HUD’s Coordinated Entry Data &amp; Management Guide</dc:title>
  <dc:creator>Corin Tubridy</dc:creator>
  <cp:lastModifiedBy>Corin Tubridy</cp:lastModifiedBy>
  <cp:revision>10</cp:revision>
  <dcterms:created xsi:type="dcterms:W3CDTF">2019-08-09T00:38:34Z</dcterms:created>
  <dcterms:modified xsi:type="dcterms:W3CDTF">2019-08-09T04:35:16Z</dcterms:modified>
</cp:coreProperties>
</file>