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2"/>
  </p:sldMasterIdLst>
  <p:notesMasterIdLst>
    <p:notesMasterId r:id="rId26"/>
  </p:notesMasterIdLst>
  <p:handoutMasterIdLst>
    <p:handoutMasterId r:id="rId27"/>
  </p:handoutMasterIdLst>
  <p:sldIdLst>
    <p:sldId id="256" r:id="rId3"/>
    <p:sldId id="591" r:id="rId4"/>
    <p:sldId id="617" r:id="rId5"/>
    <p:sldId id="605" r:id="rId6"/>
    <p:sldId id="606" r:id="rId7"/>
    <p:sldId id="607" r:id="rId8"/>
    <p:sldId id="608" r:id="rId9"/>
    <p:sldId id="609" r:id="rId10"/>
    <p:sldId id="610" r:id="rId11"/>
    <p:sldId id="611" r:id="rId12"/>
    <p:sldId id="612" r:id="rId13"/>
    <p:sldId id="613" r:id="rId14"/>
    <p:sldId id="614" r:id="rId15"/>
    <p:sldId id="615" r:id="rId16"/>
    <p:sldId id="616" r:id="rId17"/>
    <p:sldId id="597" r:id="rId18"/>
    <p:sldId id="602" r:id="rId19"/>
    <p:sldId id="598" r:id="rId20"/>
    <p:sldId id="599" r:id="rId21"/>
    <p:sldId id="601" r:id="rId22"/>
    <p:sldId id="600" r:id="rId23"/>
    <p:sldId id="595" r:id="rId24"/>
    <p:sldId id="5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72AF2F"/>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1" autoAdjust="0"/>
    <p:restoredTop sz="95274" autoAdjust="0"/>
  </p:normalViewPr>
  <p:slideViewPr>
    <p:cSldViewPr snapToGrid="0">
      <p:cViewPr varScale="1">
        <p:scale>
          <a:sx n="86" d="100"/>
          <a:sy n="86" d="100"/>
        </p:scale>
        <p:origin x="557" y="58"/>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pPr/>
              <a:t>2/24/2021</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p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pPr/>
              <a:t>2/24/2021</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p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5923F103-BC34-4FE4-A40E-EDDEECFDA5D0}" type="datetimeFigureOut">
              <a:rPr lang="en-US" smtClean="0"/>
              <a:pPr/>
              <a:t>2/24/2021</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r>
              <a:rPr lang="en-US"/>
              <a:t>
              </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57F1E4F-1CFF-5643-939E-217C01CDF565}"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1274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546207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668651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225200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583DDF-CA54-461A-A486-592D2374C532}"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1177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879FD0-C37A-4F50-8F3B-5FA0D9D0B42F}"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6EF73-9DB8-4763-865F-2F88181A4732}" type="slidenum">
              <a:rPr lang="en-US" smtClean="0"/>
              <a:pPr/>
              <a:t>‹#›</a:t>
            </a:fld>
            <a:endParaRPr lang="en-US"/>
          </a:p>
        </p:txBody>
      </p:sp>
    </p:spTree>
    <p:extLst>
      <p:ext uri="{BB962C8B-B14F-4D97-AF65-F5344CB8AC3E}">
        <p14:creationId xmlns:p14="http://schemas.microsoft.com/office/powerpoint/2010/main" val="1424213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583DDF-CA54-461A-A486-592D2374C532}" type="datetimeFigureOut">
              <a:rPr lang="en-US" smtClean="0"/>
              <a:pPr/>
              <a:t>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781444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583DDF-CA54-461A-A486-592D2374C532}" type="datetimeFigureOut">
              <a:rPr lang="en-US" smtClean="0"/>
              <a:pPr/>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1071493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83DDF-CA54-461A-A486-592D2374C532}" type="datetimeFigureOut">
              <a:rPr lang="en-US" smtClean="0"/>
              <a:pPr/>
              <a:t>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2510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4074210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859485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E583DDF-CA54-461A-A486-592D2374C532}" type="datetimeFigureOut">
              <a:rPr lang="en-US" smtClean="0"/>
              <a:pPr/>
              <a:t>2/24/2021</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3072659317"/>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Carrie.poser@wibos.org" TargetMode="External"/><Relationship Id="rId2" Type="http://schemas.openxmlformats.org/officeDocument/2006/relationships/hyperlink" Target="mailto:leigh.polodna@wibos.org"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a:t>Housing Navigation-Advanced</a:t>
            </a:r>
            <a:br>
              <a:rPr lang="en-US" sz="6000" dirty="0"/>
            </a:br>
            <a:endParaRPr lang="en-US" sz="4000" dirty="0">
              <a:solidFill>
                <a:srgbClr val="FF9900"/>
              </a:solidFill>
            </a:endParaRPr>
          </a:p>
        </p:txBody>
      </p:sp>
      <p:sp>
        <p:nvSpPr>
          <p:cNvPr id="3" name="Subtitle 2"/>
          <p:cNvSpPr>
            <a:spLocks noGrp="1"/>
          </p:cNvSpPr>
          <p:nvPr>
            <p:ph type="subTitle" idx="1"/>
          </p:nvPr>
        </p:nvSpPr>
        <p:spPr/>
        <p:txBody>
          <a:bodyPr>
            <a:normAutofit fontScale="77500" lnSpcReduction="20000"/>
          </a:bodyPr>
          <a:lstStyle/>
          <a:p>
            <a:r>
              <a:rPr lang="en-US" dirty="0"/>
              <a:t>Shelbie Mittlestadt, Housing Navigator, West CAP</a:t>
            </a:r>
          </a:p>
          <a:p>
            <a:r>
              <a:rPr lang="en-US" dirty="0"/>
              <a:t>Carrie Poser, </a:t>
            </a:r>
            <a:r>
              <a:rPr lang="en-US" dirty="0" err="1"/>
              <a:t>CoC</a:t>
            </a:r>
            <a:r>
              <a:rPr lang="en-US" dirty="0"/>
              <a:t> Director, WI BOS </a:t>
            </a:r>
            <a:r>
              <a:rPr lang="en-US" dirty="0" err="1"/>
              <a:t>CoC</a:t>
            </a:r>
            <a:endParaRPr lang="en-US" dirty="0"/>
          </a:p>
          <a:p>
            <a:r>
              <a:rPr lang="en-US" dirty="0"/>
              <a:t>Leigh Polodna, Grant Specialist, WI BOS </a:t>
            </a:r>
            <a:r>
              <a:rPr lang="en-US" dirty="0" err="1"/>
              <a:t>CoC</a:t>
            </a:r>
            <a:endParaRPr lang="en-US" dirty="0"/>
          </a:p>
          <a:p>
            <a:r>
              <a:rPr lang="en-US" dirty="0"/>
              <a:t>February 2021</a:t>
            </a:r>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AA40B-89D7-4321-A4C0-26C7E29445FA}"/>
              </a:ext>
            </a:extLst>
          </p:cNvPr>
          <p:cNvSpPr>
            <a:spLocks noGrp="1"/>
          </p:cNvSpPr>
          <p:nvPr>
            <p:ph type="title"/>
          </p:nvPr>
        </p:nvSpPr>
        <p:spPr/>
        <p:txBody>
          <a:bodyPr/>
          <a:lstStyle/>
          <a:p>
            <a:r>
              <a:rPr lang="en-US" dirty="0"/>
              <a:t>match</a:t>
            </a:r>
            <a:endParaRPr lang="en-VI" dirty="0"/>
          </a:p>
        </p:txBody>
      </p:sp>
      <p:sp>
        <p:nvSpPr>
          <p:cNvPr id="3" name="Text Placeholder 2">
            <a:extLst>
              <a:ext uri="{FF2B5EF4-FFF2-40B4-BE49-F238E27FC236}">
                <a16:creationId xmlns:a16="http://schemas.microsoft.com/office/drawing/2014/main" id="{8C950D09-1CB6-43EB-BE6B-0DFD4C2EB8BB}"/>
              </a:ext>
            </a:extLst>
          </p:cNvPr>
          <p:cNvSpPr>
            <a:spLocks noGrp="1"/>
          </p:cNvSpPr>
          <p:nvPr>
            <p:ph type="body" idx="1"/>
          </p:nvPr>
        </p:nvSpPr>
        <p:spPr/>
        <p:txBody>
          <a:bodyPr/>
          <a:lstStyle/>
          <a:p>
            <a:endParaRPr lang="en-VI"/>
          </a:p>
        </p:txBody>
      </p:sp>
    </p:spTree>
    <p:extLst>
      <p:ext uri="{BB962C8B-B14F-4D97-AF65-F5344CB8AC3E}">
        <p14:creationId xmlns:p14="http://schemas.microsoft.com/office/powerpoint/2010/main" val="1246011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F064D-E248-4AC5-AB5A-C24141FF0403}"/>
              </a:ext>
            </a:extLst>
          </p:cNvPr>
          <p:cNvSpPr>
            <a:spLocks noGrp="1"/>
          </p:cNvSpPr>
          <p:nvPr>
            <p:ph type="title"/>
          </p:nvPr>
        </p:nvSpPr>
        <p:spPr/>
        <p:txBody>
          <a:bodyPr/>
          <a:lstStyle/>
          <a:p>
            <a:r>
              <a:rPr lang="en-US" dirty="0" err="1"/>
              <a:t>CoC</a:t>
            </a:r>
            <a:r>
              <a:rPr lang="en-US" dirty="0"/>
              <a:t> Program Match</a:t>
            </a:r>
            <a:endParaRPr lang="en-VI" dirty="0"/>
          </a:p>
        </p:txBody>
      </p:sp>
      <p:sp>
        <p:nvSpPr>
          <p:cNvPr id="3" name="Content Placeholder 2">
            <a:extLst>
              <a:ext uri="{FF2B5EF4-FFF2-40B4-BE49-F238E27FC236}">
                <a16:creationId xmlns:a16="http://schemas.microsoft.com/office/drawing/2014/main" id="{B1625F4B-DD98-42BB-9FE4-2A38DB0F18C4}"/>
              </a:ext>
            </a:extLst>
          </p:cNvPr>
          <p:cNvSpPr>
            <a:spLocks noGrp="1"/>
          </p:cNvSpPr>
          <p:nvPr>
            <p:ph idx="1"/>
          </p:nvPr>
        </p:nvSpPr>
        <p:spPr/>
        <p:txBody>
          <a:bodyPr/>
          <a:lstStyle/>
          <a:p>
            <a:pPr marL="0" indent="0">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 578.73 Matching requirements.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a:effectLst/>
                <a:latin typeface="Calibri" panose="020F0502020204030204" pitchFamily="34" charset="0"/>
                <a:ea typeface="Calibri" panose="020F0502020204030204" pitchFamily="34" charset="0"/>
                <a:cs typeface="Times New Roman" panose="02020603050405020304" pitchFamily="18" charset="0"/>
              </a:rPr>
              <a:t>Must be used for the costs of activities that are eligible under subpart D of the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CoC</a:t>
            </a:r>
            <a:r>
              <a:rPr lang="en-US" sz="2400" dirty="0">
                <a:effectLst/>
                <a:latin typeface="Calibri" panose="020F0502020204030204" pitchFamily="34" charset="0"/>
                <a:ea typeface="Calibri" panose="020F0502020204030204" pitchFamily="34" charset="0"/>
                <a:cs typeface="Times New Roman" panose="02020603050405020304" pitchFamily="18" charset="0"/>
              </a:rPr>
              <a:t> Interim Rule</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Cash sources. A recipient or subrecipient may use funds from any source, including any other federal sources (excluding Continuum of Care program funds), as well as State, local, and private sources, provided that funds from the source are not statutorily prohibited to be used as a match.</a:t>
            </a:r>
          </a:p>
          <a:p>
            <a:endParaRPr lang="en-VI" dirty="0"/>
          </a:p>
        </p:txBody>
      </p:sp>
    </p:spTree>
    <p:extLst>
      <p:ext uri="{BB962C8B-B14F-4D97-AF65-F5344CB8AC3E}">
        <p14:creationId xmlns:p14="http://schemas.microsoft.com/office/powerpoint/2010/main" val="1682698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BCFB0-E56B-403B-B193-07E08FD9FA6E}"/>
              </a:ext>
            </a:extLst>
          </p:cNvPr>
          <p:cNvSpPr>
            <a:spLocks noGrp="1"/>
          </p:cNvSpPr>
          <p:nvPr>
            <p:ph type="title"/>
          </p:nvPr>
        </p:nvSpPr>
        <p:spPr/>
        <p:txBody>
          <a:bodyPr/>
          <a:lstStyle/>
          <a:p>
            <a:r>
              <a:rPr lang="en-US" dirty="0" err="1"/>
              <a:t>CoC</a:t>
            </a:r>
            <a:r>
              <a:rPr lang="en-US" dirty="0"/>
              <a:t> Program Match</a:t>
            </a:r>
            <a:endParaRPr lang="en-VI" dirty="0"/>
          </a:p>
        </p:txBody>
      </p:sp>
      <p:sp>
        <p:nvSpPr>
          <p:cNvPr id="3" name="Content Placeholder 2">
            <a:extLst>
              <a:ext uri="{FF2B5EF4-FFF2-40B4-BE49-F238E27FC236}">
                <a16:creationId xmlns:a16="http://schemas.microsoft.com/office/drawing/2014/main" id="{5BBC8433-082F-4A3C-AD09-E98B6ADCE49E}"/>
              </a:ext>
            </a:extLst>
          </p:cNvPr>
          <p:cNvSpPr>
            <a:spLocks noGrp="1"/>
          </p:cNvSpPr>
          <p:nvPr>
            <p:ph idx="1"/>
          </p:nvPr>
        </p:nvSpPr>
        <p:spPr/>
        <p:txBody>
          <a:bodyPr>
            <a:normAutofit lnSpcReduction="10000"/>
          </a:bodyPr>
          <a:lstStyle/>
          <a:p>
            <a:pPr marL="0" indent="0">
              <a:buNone/>
            </a:pPr>
            <a:r>
              <a:rPr lang="en-US" sz="1800" b="1" i="1" u="sng" dirty="0">
                <a:latin typeface="Calibri" panose="020F0502020204030204" pitchFamily="34" charset="0"/>
                <a:cs typeface="Times New Roman" panose="02020603050405020304" pitchFamily="18" charset="0"/>
              </a:rPr>
              <a:t>Potential Sources:</a:t>
            </a:r>
          </a:p>
          <a:p>
            <a:r>
              <a:rPr lang="en-US" sz="1800" dirty="0">
                <a:latin typeface="Calibri" panose="020F0502020204030204" pitchFamily="34" charset="0"/>
                <a:cs typeface="Times New Roman" panose="02020603050405020304" pitchFamily="18" charset="0"/>
              </a:rPr>
              <a:t>United Way funds</a:t>
            </a:r>
          </a:p>
          <a:p>
            <a:r>
              <a:rPr lang="en-US" sz="1800" dirty="0">
                <a:latin typeface="Calibri" panose="020F0502020204030204" pitchFamily="34" charset="0"/>
                <a:cs typeface="Times New Roman" panose="02020603050405020304" pitchFamily="18" charset="0"/>
              </a:rPr>
              <a:t>Private foundations</a:t>
            </a:r>
          </a:p>
          <a:p>
            <a:r>
              <a:rPr lang="en-US" sz="1800" dirty="0">
                <a:latin typeface="Calibri" panose="020F0502020204030204" pitchFamily="34" charset="0"/>
                <a:cs typeface="Times New Roman" panose="02020603050405020304" pitchFamily="18" charset="0"/>
              </a:rPr>
              <a:t>Donations</a:t>
            </a:r>
          </a:p>
          <a:p>
            <a:r>
              <a:rPr lang="en-US" sz="1800" dirty="0">
                <a:latin typeface="Calibri" panose="020F0502020204030204" pitchFamily="34" charset="0"/>
                <a:cs typeface="Times New Roman" panose="02020603050405020304" pitchFamily="18" charset="0"/>
              </a:rPr>
              <a:t>CSBG</a:t>
            </a:r>
          </a:p>
          <a:p>
            <a:pPr marL="457200" lvl="1"/>
            <a:r>
              <a:rPr lang="en-US" sz="1600" b="0" i="0" dirty="0">
                <a:solidFill>
                  <a:srgbClr val="000000"/>
                </a:solidFill>
                <a:effectLst/>
                <a:latin typeface="Source Sans Pro" panose="020B0503030403020204" pitchFamily="34" charset="0"/>
              </a:rPr>
              <a:t>Any CSBG funds used for matching the Homeless Assistance programs must be used for CSBG purposes and in accordance with the CSBG requirements </a:t>
            </a:r>
            <a:r>
              <a:rPr lang="en-US" sz="1600" b="1" i="0" u="sng" dirty="0">
                <a:solidFill>
                  <a:srgbClr val="000000"/>
                </a:solidFill>
                <a:effectLst/>
                <a:latin typeface="Source Sans Pro" panose="020B0503030403020204" pitchFamily="34" charset="0"/>
              </a:rPr>
              <a:t>AND</a:t>
            </a:r>
            <a:r>
              <a:rPr lang="en-US" sz="1600" b="0" i="0" dirty="0">
                <a:solidFill>
                  <a:srgbClr val="000000"/>
                </a:solidFill>
                <a:effectLst/>
                <a:latin typeface="Source Sans Pro" panose="020B0503030403020204" pitchFamily="34" charset="0"/>
              </a:rPr>
              <a:t> the requirements of the program they are matching </a:t>
            </a:r>
          </a:p>
          <a:p>
            <a:pPr marL="457200" lvl="1"/>
            <a:r>
              <a:rPr lang="en-US" sz="1600" dirty="0">
                <a:solidFill>
                  <a:srgbClr val="000000"/>
                </a:solidFill>
                <a:latin typeface="Source Sans Pro" panose="020B0503030403020204" pitchFamily="34" charset="0"/>
              </a:rPr>
              <a:t>F</a:t>
            </a:r>
            <a:r>
              <a:rPr lang="en-US" sz="1600" b="0" i="0" dirty="0">
                <a:solidFill>
                  <a:srgbClr val="000000"/>
                </a:solidFill>
                <a:effectLst/>
                <a:latin typeface="Source Sans Pro" panose="020B0503030403020204" pitchFamily="34" charset="0"/>
              </a:rPr>
              <a:t>unds must be used for CSBG-eligible activities that must be based on community needs assessments, included in local CSBG plans, and conducted consistent with all established administrative, programmatic, and performance reporting procedures for CSBG funds within the State</a:t>
            </a:r>
            <a:endParaRPr lang="en-US" sz="1600" dirty="0">
              <a:latin typeface="Calibri" panose="020F0502020204030204" pitchFamily="34" charset="0"/>
              <a:cs typeface="Times New Roman" panose="02020603050405020304" pitchFamily="18" charset="0"/>
            </a:endParaRPr>
          </a:p>
          <a:p>
            <a:r>
              <a:rPr lang="en-US" sz="1800" dirty="0">
                <a:latin typeface="Calibri" panose="020F0502020204030204" pitchFamily="34" charset="0"/>
                <a:cs typeface="Times New Roman" panose="02020603050405020304" pitchFamily="18" charset="0"/>
              </a:rPr>
              <a:t>ESG </a:t>
            </a:r>
          </a:p>
          <a:p>
            <a:pPr marL="457200"/>
            <a:r>
              <a:rPr lang="en-US" sz="1600" dirty="0">
                <a:latin typeface="Calibri" panose="020F0502020204030204" pitchFamily="34" charset="0"/>
                <a:cs typeface="Times New Roman" panose="02020603050405020304" pitchFamily="18" charset="0"/>
              </a:rPr>
              <a:t>Only if activities are also eligible under the </a:t>
            </a:r>
            <a:r>
              <a:rPr lang="en-US" sz="1600" dirty="0" err="1">
                <a:latin typeface="Calibri" panose="020F0502020204030204" pitchFamily="34" charset="0"/>
                <a:cs typeface="Times New Roman" panose="02020603050405020304" pitchFamily="18" charset="0"/>
              </a:rPr>
              <a:t>CoC</a:t>
            </a:r>
            <a:r>
              <a:rPr lang="en-US" sz="1600" dirty="0">
                <a:latin typeface="Calibri" panose="020F0502020204030204" pitchFamily="34" charset="0"/>
                <a:cs typeface="Times New Roman" panose="02020603050405020304" pitchFamily="18" charset="0"/>
              </a:rPr>
              <a:t> grant, </a:t>
            </a:r>
            <a:r>
              <a:rPr lang="en-US" sz="1600" b="1" u="sng" dirty="0">
                <a:latin typeface="Calibri" panose="020F0502020204030204" pitchFamily="34" charset="0"/>
                <a:cs typeface="Times New Roman" panose="02020603050405020304" pitchFamily="18" charset="0"/>
              </a:rPr>
              <a:t>AND</a:t>
            </a:r>
            <a:r>
              <a:rPr lang="en-US" sz="1600" dirty="0">
                <a:latin typeface="Calibri" panose="020F0502020204030204" pitchFamily="34" charset="0"/>
                <a:cs typeface="Times New Roman" panose="02020603050405020304" pitchFamily="18" charset="0"/>
              </a:rPr>
              <a:t> the participant is eligible under the </a:t>
            </a:r>
            <a:r>
              <a:rPr lang="en-US" sz="1600" dirty="0" err="1">
                <a:latin typeface="Calibri" panose="020F0502020204030204" pitchFamily="34" charset="0"/>
                <a:cs typeface="Times New Roman" panose="02020603050405020304" pitchFamily="18" charset="0"/>
              </a:rPr>
              <a:t>CoC</a:t>
            </a:r>
            <a:r>
              <a:rPr lang="en-US" sz="1600" dirty="0">
                <a:latin typeface="Calibri" panose="020F0502020204030204" pitchFamily="34" charset="0"/>
                <a:cs typeface="Times New Roman" panose="02020603050405020304" pitchFamily="18" charset="0"/>
              </a:rPr>
              <a:t> grant, </a:t>
            </a:r>
            <a:r>
              <a:rPr lang="en-US" sz="1600" b="1" u="sng" dirty="0">
                <a:latin typeface="Calibri" panose="020F0502020204030204" pitchFamily="34" charset="0"/>
                <a:cs typeface="Times New Roman" panose="02020603050405020304" pitchFamily="18" charset="0"/>
              </a:rPr>
              <a:t>AND</a:t>
            </a:r>
            <a:r>
              <a:rPr lang="en-US" sz="1600" dirty="0">
                <a:latin typeface="Calibri" panose="020F0502020204030204" pitchFamily="34" charset="0"/>
                <a:cs typeface="Times New Roman" panose="02020603050405020304" pitchFamily="18" charset="0"/>
              </a:rPr>
              <a:t> the identified unit is eligible under the </a:t>
            </a:r>
            <a:r>
              <a:rPr lang="en-US" sz="1600" dirty="0" err="1">
                <a:latin typeface="Calibri" panose="020F0502020204030204" pitchFamily="34" charset="0"/>
                <a:cs typeface="Times New Roman" panose="02020603050405020304" pitchFamily="18" charset="0"/>
              </a:rPr>
              <a:t>CoC</a:t>
            </a:r>
            <a:r>
              <a:rPr lang="en-US" sz="1600" dirty="0">
                <a:latin typeface="Calibri" panose="020F0502020204030204" pitchFamily="34" charset="0"/>
                <a:cs typeface="Times New Roman" panose="02020603050405020304" pitchFamily="18" charset="0"/>
              </a:rPr>
              <a:t> grant</a:t>
            </a:r>
            <a:endParaRPr lang="en-US" sz="1600" dirty="0"/>
          </a:p>
          <a:p>
            <a:endParaRPr lang="en-VI" dirty="0"/>
          </a:p>
        </p:txBody>
      </p:sp>
    </p:spTree>
    <p:extLst>
      <p:ext uri="{BB962C8B-B14F-4D97-AF65-F5344CB8AC3E}">
        <p14:creationId xmlns:p14="http://schemas.microsoft.com/office/powerpoint/2010/main" val="2216118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21D54-2024-4D26-838F-FD9E063C92A1}"/>
              </a:ext>
            </a:extLst>
          </p:cNvPr>
          <p:cNvSpPr>
            <a:spLocks noGrp="1"/>
          </p:cNvSpPr>
          <p:nvPr>
            <p:ph type="title"/>
          </p:nvPr>
        </p:nvSpPr>
        <p:spPr/>
        <p:txBody>
          <a:bodyPr/>
          <a:lstStyle/>
          <a:p>
            <a:r>
              <a:rPr lang="en-US" dirty="0"/>
              <a:t>ESG Program Match</a:t>
            </a:r>
            <a:endParaRPr lang="en-VI" dirty="0"/>
          </a:p>
        </p:txBody>
      </p:sp>
      <p:sp>
        <p:nvSpPr>
          <p:cNvPr id="3" name="Content Placeholder 2">
            <a:extLst>
              <a:ext uri="{FF2B5EF4-FFF2-40B4-BE49-F238E27FC236}">
                <a16:creationId xmlns:a16="http://schemas.microsoft.com/office/drawing/2014/main" id="{0799CAFA-B193-4E9F-95A1-6CF554407C0A}"/>
              </a:ext>
            </a:extLst>
          </p:cNvPr>
          <p:cNvSpPr>
            <a:spLocks noGrp="1"/>
          </p:cNvSpPr>
          <p:nvPr>
            <p:ph idx="1"/>
          </p:nvPr>
        </p:nvSpPr>
        <p:spPr/>
        <p:txBody>
          <a:bodyPr>
            <a:normAutofit fontScale="92500" lnSpcReduction="10000"/>
          </a:bodyPr>
          <a:lstStyle/>
          <a:p>
            <a:pPr marL="0" marR="0" indent="0">
              <a:lnSpc>
                <a:spcPct val="107000"/>
              </a:lnSpc>
              <a:spcBef>
                <a:spcPts val="0"/>
              </a:spcBef>
              <a:spcAft>
                <a:spcPts val="800"/>
              </a:spcAft>
              <a:buNone/>
            </a:pPr>
            <a:r>
              <a:rPr lang="en-US" sz="2800" b="1" dirty="0">
                <a:effectLst/>
                <a:latin typeface="Calibri" panose="020F0502020204030204" pitchFamily="34" charset="0"/>
                <a:ea typeface="Calibri" panose="020F0502020204030204" pitchFamily="34" charset="0"/>
                <a:cs typeface="Times New Roman" panose="02020603050405020304" pitchFamily="18" charset="0"/>
              </a:rPr>
              <a:t>§ 576.201 Matching requirement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a:effectLst/>
                <a:latin typeface="Calibri" panose="020F0502020204030204" pitchFamily="34" charset="0"/>
                <a:ea typeface="Calibri" panose="020F0502020204030204" pitchFamily="34" charset="0"/>
                <a:cs typeface="Times New Roman" panose="02020603050405020304" pitchFamily="18" charset="0"/>
              </a:rPr>
              <a:t>In order to meet the matching requirement, the matching contributions must meet all requirements that apply to the ESG funds provided by HUD.</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Matching contributions may be obtained from any source, including any Federal source other than the ESG program, as well as state, local, and private sources.</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The recipient must ensure the laws governing any funds to be used as matching contributions do not prohibit those funds from being used to match Emergency Solutions Grant (ESG) funds.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n-US" sz="2400" dirty="0">
                <a:effectLst/>
                <a:latin typeface="Calibri" panose="020F0502020204030204" pitchFamily="34" charset="0"/>
                <a:ea typeface="Calibri" panose="020F0502020204030204" pitchFamily="34" charset="0"/>
                <a:cs typeface="Times New Roman" panose="02020603050405020304" pitchFamily="18" charset="0"/>
              </a:rPr>
              <a:t>If ESG funds are used to satisfy the matching requirements of another Federal program, then funding from that program may not be used to satisfy the matching requirements for ESG funds.</a:t>
            </a:r>
          </a:p>
          <a:p>
            <a:endParaRPr lang="en-VI" dirty="0"/>
          </a:p>
        </p:txBody>
      </p:sp>
    </p:spTree>
    <p:extLst>
      <p:ext uri="{BB962C8B-B14F-4D97-AF65-F5344CB8AC3E}">
        <p14:creationId xmlns:p14="http://schemas.microsoft.com/office/powerpoint/2010/main" val="2837237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B5EBE-78F1-4010-A2A5-7F3016F7883C}"/>
              </a:ext>
            </a:extLst>
          </p:cNvPr>
          <p:cNvSpPr>
            <a:spLocks noGrp="1"/>
          </p:cNvSpPr>
          <p:nvPr>
            <p:ph type="title"/>
          </p:nvPr>
        </p:nvSpPr>
        <p:spPr/>
        <p:txBody>
          <a:bodyPr/>
          <a:lstStyle/>
          <a:p>
            <a:r>
              <a:rPr lang="en-US" dirty="0"/>
              <a:t>ESG Program Match</a:t>
            </a:r>
            <a:endParaRPr lang="en-VI" dirty="0"/>
          </a:p>
        </p:txBody>
      </p:sp>
      <p:sp>
        <p:nvSpPr>
          <p:cNvPr id="3" name="Content Placeholder 2">
            <a:extLst>
              <a:ext uri="{FF2B5EF4-FFF2-40B4-BE49-F238E27FC236}">
                <a16:creationId xmlns:a16="http://schemas.microsoft.com/office/drawing/2014/main" id="{2B274F9A-475E-413E-A7F5-2AD101545E0C}"/>
              </a:ext>
            </a:extLst>
          </p:cNvPr>
          <p:cNvSpPr>
            <a:spLocks noGrp="1"/>
          </p:cNvSpPr>
          <p:nvPr>
            <p:ph idx="1"/>
          </p:nvPr>
        </p:nvSpPr>
        <p:spPr/>
        <p:txBody>
          <a:bodyPr/>
          <a:lstStyle/>
          <a:p>
            <a:pPr marL="0" indent="0">
              <a:buNone/>
            </a:pPr>
            <a:r>
              <a:rPr lang="en-US" sz="1800" b="1" i="1" u="sng" dirty="0">
                <a:latin typeface="Calibri" panose="020F0502020204030204" pitchFamily="34" charset="0"/>
                <a:cs typeface="Times New Roman" panose="02020603050405020304" pitchFamily="18" charset="0"/>
              </a:rPr>
              <a:t>Potential Sources:</a:t>
            </a:r>
          </a:p>
          <a:p>
            <a:r>
              <a:rPr lang="en-US" sz="1800" dirty="0">
                <a:latin typeface="Calibri" panose="020F0502020204030204" pitchFamily="34" charset="0"/>
                <a:cs typeface="Times New Roman" panose="02020603050405020304" pitchFamily="18" charset="0"/>
              </a:rPr>
              <a:t>United Way funds</a:t>
            </a:r>
          </a:p>
          <a:p>
            <a:r>
              <a:rPr lang="en-US" sz="1800" dirty="0">
                <a:latin typeface="Calibri" panose="020F0502020204030204" pitchFamily="34" charset="0"/>
                <a:cs typeface="Times New Roman" panose="02020603050405020304" pitchFamily="18" charset="0"/>
              </a:rPr>
              <a:t>Private foundations</a:t>
            </a:r>
          </a:p>
          <a:p>
            <a:r>
              <a:rPr lang="en-US" sz="1800" dirty="0">
                <a:latin typeface="Calibri" panose="020F0502020204030204" pitchFamily="34" charset="0"/>
                <a:cs typeface="Times New Roman" panose="02020603050405020304" pitchFamily="18" charset="0"/>
              </a:rPr>
              <a:t>Donations</a:t>
            </a:r>
          </a:p>
          <a:p>
            <a:r>
              <a:rPr lang="en-US" sz="1800" dirty="0">
                <a:latin typeface="Calibri" panose="020F0502020204030204" pitchFamily="34" charset="0"/>
                <a:cs typeface="Times New Roman" panose="02020603050405020304" pitchFamily="18" charset="0"/>
              </a:rPr>
              <a:t>CSBG </a:t>
            </a:r>
          </a:p>
          <a:p>
            <a:pPr marL="457200" lvl="1"/>
            <a:r>
              <a:rPr lang="en-US" sz="1600" b="0" i="0" dirty="0">
                <a:solidFill>
                  <a:srgbClr val="000000"/>
                </a:solidFill>
                <a:effectLst/>
                <a:latin typeface="Source Sans Pro" panose="020B0503030403020204" pitchFamily="34" charset="0"/>
              </a:rPr>
              <a:t>Any CSBG funds used for matching the Homeless Assistance programs, however, must be used for CSBG purposes and in accordance with the CSBG requirements and the requirements of the program they are matching </a:t>
            </a:r>
          </a:p>
          <a:p>
            <a:pPr marL="457200" lvl="1"/>
            <a:r>
              <a:rPr lang="en-US" sz="1600" b="0" i="0" dirty="0">
                <a:solidFill>
                  <a:srgbClr val="000000"/>
                </a:solidFill>
                <a:effectLst/>
                <a:latin typeface="Source Sans Pro" panose="020B0503030403020204" pitchFamily="34" charset="0"/>
              </a:rPr>
              <a:t>funds must be used for allowable activities that must be based on community needs assessments; included in local CSBG plans; and conducted consistent with all established administrative, programmatic, and performance reporting procedures for CSBG funds within the State</a:t>
            </a:r>
            <a:endParaRPr lang="en-US" sz="1600" dirty="0">
              <a:latin typeface="Calibri" panose="020F0502020204030204" pitchFamily="34" charset="0"/>
              <a:cs typeface="Times New Roman" panose="02020603050405020304" pitchFamily="18" charset="0"/>
            </a:endParaRPr>
          </a:p>
          <a:p>
            <a:endParaRPr lang="en-VI" dirty="0"/>
          </a:p>
        </p:txBody>
      </p:sp>
    </p:spTree>
    <p:extLst>
      <p:ext uri="{BB962C8B-B14F-4D97-AF65-F5344CB8AC3E}">
        <p14:creationId xmlns:p14="http://schemas.microsoft.com/office/powerpoint/2010/main" val="2317557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749F9-6D47-4D85-BDF6-2C4198A492FE}"/>
              </a:ext>
            </a:extLst>
          </p:cNvPr>
          <p:cNvSpPr>
            <a:spLocks noGrp="1"/>
          </p:cNvSpPr>
          <p:nvPr>
            <p:ph type="ctrTitle"/>
          </p:nvPr>
        </p:nvSpPr>
        <p:spPr/>
        <p:txBody>
          <a:bodyPr/>
          <a:lstStyle/>
          <a:p>
            <a:r>
              <a:rPr lang="en-US" dirty="0"/>
              <a:t>Advanced Tips and Tricks</a:t>
            </a:r>
            <a:endParaRPr lang="en-VI" dirty="0"/>
          </a:p>
        </p:txBody>
      </p:sp>
      <p:sp>
        <p:nvSpPr>
          <p:cNvPr id="3" name="Subtitle 2">
            <a:extLst>
              <a:ext uri="{FF2B5EF4-FFF2-40B4-BE49-F238E27FC236}">
                <a16:creationId xmlns:a16="http://schemas.microsoft.com/office/drawing/2014/main" id="{3D876F44-F63A-43B2-AF18-D55134217B59}"/>
              </a:ext>
            </a:extLst>
          </p:cNvPr>
          <p:cNvSpPr>
            <a:spLocks noGrp="1"/>
          </p:cNvSpPr>
          <p:nvPr>
            <p:ph type="subTitle" idx="1"/>
          </p:nvPr>
        </p:nvSpPr>
        <p:spPr/>
        <p:txBody>
          <a:bodyPr/>
          <a:lstStyle/>
          <a:p>
            <a:endParaRPr lang="en-VI"/>
          </a:p>
        </p:txBody>
      </p:sp>
    </p:spTree>
    <p:extLst>
      <p:ext uri="{BB962C8B-B14F-4D97-AF65-F5344CB8AC3E}">
        <p14:creationId xmlns:p14="http://schemas.microsoft.com/office/powerpoint/2010/main" val="1197200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FC4F2-56B7-4C8D-BD60-791ACB6B0594}"/>
              </a:ext>
            </a:extLst>
          </p:cNvPr>
          <p:cNvSpPr>
            <a:spLocks noGrp="1"/>
          </p:cNvSpPr>
          <p:nvPr>
            <p:ph type="title"/>
          </p:nvPr>
        </p:nvSpPr>
        <p:spPr/>
        <p:txBody>
          <a:bodyPr/>
          <a:lstStyle/>
          <a:p>
            <a:r>
              <a:rPr lang="en-US" dirty="0"/>
              <a:t>Advanced Tips and Tricks</a:t>
            </a:r>
            <a:endParaRPr lang="en-VI" dirty="0"/>
          </a:p>
        </p:txBody>
      </p:sp>
      <p:sp>
        <p:nvSpPr>
          <p:cNvPr id="3" name="Content Placeholder 2">
            <a:extLst>
              <a:ext uri="{FF2B5EF4-FFF2-40B4-BE49-F238E27FC236}">
                <a16:creationId xmlns:a16="http://schemas.microsoft.com/office/drawing/2014/main" id="{A669B1BB-4B58-4E85-A075-A40C39791DE8}"/>
              </a:ext>
            </a:extLst>
          </p:cNvPr>
          <p:cNvSpPr>
            <a:spLocks noGrp="1"/>
          </p:cNvSpPr>
          <p:nvPr>
            <p:ph idx="1"/>
          </p:nvPr>
        </p:nvSpPr>
        <p:spPr>
          <a:xfrm>
            <a:off x="1143000" y="1731146"/>
            <a:ext cx="9872871" cy="4364854"/>
          </a:xfrm>
        </p:spPr>
        <p:txBody>
          <a:bodyPr>
            <a:normAutofit/>
          </a:bodyPr>
          <a:lstStyle/>
          <a:p>
            <a:pPr marL="342900" lvl="0" indent="-342900">
              <a:lnSpc>
                <a:spcPct val="107000"/>
              </a:lnSpc>
              <a:spcAft>
                <a:spcPts val="800"/>
              </a:spcAft>
              <a:buFont typeface="Corbel" panose="020B0503020204020204" pitchFamily="34" charset="0"/>
              <a:buChar char="•"/>
              <a:tabLst>
                <a:tab pos="457200" algn="l"/>
              </a:tabLst>
            </a:pPr>
            <a:r>
              <a:rPr lang="en-US" sz="2000" dirty="0">
                <a:effectLst/>
                <a:ea typeface="Calibri" panose="020F0502020204030204" pitchFamily="34" charset="0"/>
                <a:cs typeface="Times New Roman" panose="02020603050405020304" pitchFamily="18" charset="0"/>
              </a:rPr>
              <a:t>Brochures</a:t>
            </a:r>
          </a:p>
          <a:p>
            <a:pPr marL="342900" lvl="0" indent="-342900">
              <a:lnSpc>
                <a:spcPct val="107000"/>
              </a:lnSpc>
              <a:spcAft>
                <a:spcPts val="800"/>
              </a:spcAft>
              <a:buFont typeface="Corbel" panose="020B0503020204020204" pitchFamily="34" charset="0"/>
              <a:buChar char="•"/>
              <a:tabLst>
                <a:tab pos="457200" algn="l"/>
              </a:tabLst>
            </a:pPr>
            <a:r>
              <a:rPr lang="en-US" sz="2000" dirty="0">
                <a:effectLst/>
                <a:ea typeface="Calibri" panose="020F0502020204030204" pitchFamily="34" charset="0"/>
                <a:cs typeface="Times New Roman" panose="02020603050405020304" pitchFamily="18" charset="0"/>
              </a:rPr>
              <a:t>Unconventional ways to find landlords</a:t>
            </a:r>
            <a:endParaRPr lang="en-VI" sz="2000" dirty="0">
              <a:effectLst/>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Corbel" panose="020B0503020204020204" pitchFamily="34" charset="0"/>
              <a:buChar char="•"/>
              <a:tabLst>
                <a:tab pos="914400" algn="l"/>
              </a:tabLst>
            </a:pPr>
            <a:r>
              <a:rPr lang="en-US" dirty="0">
                <a:effectLst/>
                <a:ea typeface="Calibri" panose="020F0502020204030204" pitchFamily="34" charset="0"/>
                <a:cs typeface="Times New Roman" panose="02020603050405020304" pitchFamily="18" charset="0"/>
              </a:rPr>
              <a:t>Real Estate connections and access</a:t>
            </a:r>
            <a:endParaRPr lang="en-VI" dirty="0">
              <a:effectLst/>
              <a:ea typeface="Calibri" panose="020F0502020204030204" pitchFamily="34" charset="0"/>
              <a:cs typeface="Times New Roman" panose="02020603050405020304" pitchFamily="18" charset="0"/>
            </a:endParaRPr>
          </a:p>
          <a:p>
            <a:pPr marL="1143000" lvl="2" indent="-228600">
              <a:lnSpc>
                <a:spcPct val="107000"/>
              </a:lnSpc>
              <a:spcAft>
                <a:spcPts val="800"/>
              </a:spcAft>
              <a:buFont typeface="Corbel" panose="020B0503020204020204" pitchFamily="34" charset="0"/>
              <a:buChar char="•"/>
              <a:tabLst>
                <a:tab pos="1371600" algn="l"/>
              </a:tabLst>
            </a:pPr>
            <a:r>
              <a:rPr lang="en-US" sz="2000" dirty="0">
                <a:effectLst/>
                <a:ea typeface="Calibri" panose="020F0502020204030204" pitchFamily="34" charset="0"/>
                <a:cs typeface="Times New Roman" panose="02020603050405020304" pitchFamily="18" charset="0"/>
              </a:rPr>
              <a:t>Units that have been sitting empty-look at tax rolls, find the owner and email them the information about the program.</a:t>
            </a:r>
            <a:endParaRPr lang="en-VI" sz="2000" dirty="0">
              <a:effectLst/>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Corbel" panose="020B0503020204020204" pitchFamily="34" charset="0"/>
              <a:buChar char="•"/>
              <a:tabLst>
                <a:tab pos="914400" algn="l"/>
              </a:tabLst>
            </a:pPr>
            <a:r>
              <a:rPr lang="en-US" dirty="0">
                <a:effectLst/>
                <a:ea typeface="Calibri" panose="020F0502020204030204" pitchFamily="34" charset="0"/>
                <a:cs typeface="Times New Roman" panose="02020603050405020304" pitchFamily="18" charset="0"/>
              </a:rPr>
              <a:t>Zoning office for the county to see if there are new registered landlords</a:t>
            </a:r>
          </a:p>
          <a:p>
            <a:pPr marL="1017270" lvl="2" indent="-285750">
              <a:lnSpc>
                <a:spcPct val="107000"/>
              </a:lnSpc>
              <a:spcAft>
                <a:spcPts val="800"/>
              </a:spcAft>
              <a:tabLst>
                <a:tab pos="914400" algn="l"/>
              </a:tabLst>
            </a:pPr>
            <a:r>
              <a:rPr lang="en-US" sz="2000" dirty="0">
                <a:ea typeface="Calibri" panose="020F0502020204030204" pitchFamily="34" charset="0"/>
                <a:cs typeface="Times New Roman" panose="02020603050405020304" pitchFamily="18" charset="0"/>
              </a:rPr>
              <a:t>Be persistent</a:t>
            </a:r>
            <a:endParaRPr lang="en-VI" sz="2000" dirty="0">
              <a:effectLst/>
              <a:ea typeface="Calibri" panose="020F0502020204030204" pitchFamily="34" charset="0"/>
              <a:cs typeface="Times New Roman" panose="02020603050405020304" pitchFamily="18" charset="0"/>
            </a:endParaRPr>
          </a:p>
          <a:p>
            <a:endParaRPr lang="en-VI" dirty="0"/>
          </a:p>
        </p:txBody>
      </p:sp>
    </p:spTree>
    <p:extLst>
      <p:ext uri="{BB962C8B-B14F-4D97-AF65-F5344CB8AC3E}">
        <p14:creationId xmlns:p14="http://schemas.microsoft.com/office/powerpoint/2010/main" val="516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2C67F-30C6-401F-B8BF-76FF94427F7C}"/>
              </a:ext>
            </a:extLst>
          </p:cNvPr>
          <p:cNvSpPr>
            <a:spLocks noGrp="1"/>
          </p:cNvSpPr>
          <p:nvPr>
            <p:ph type="title"/>
          </p:nvPr>
        </p:nvSpPr>
        <p:spPr/>
        <p:txBody>
          <a:bodyPr/>
          <a:lstStyle/>
          <a:p>
            <a:r>
              <a:rPr lang="en-US" dirty="0"/>
              <a:t>Advanced Tips and Tricks</a:t>
            </a:r>
            <a:endParaRPr lang="en-VI" dirty="0"/>
          </a:p>
        </p:txBody>
      </p:sp>
      <p:sp>
        <p:nvSpPr>
          <p:cNvPr id="3" name="Content Placeholder 2">
            <a:extLst>
              <a:ext uri="{FF2B5EF4-FFF2-40B4-BE49-F238E27FC236}">
                <a16:creationId xmlns:a16="http://schemas.microsoft.com/office/drawing/2014/main" id="{894D90A9-58E7-4B56-BC07-38EB59A5EE34}"/>
              </a:ext>
            </a:extLst>
          </p:cNvPr>
          <p:cNvSpPr>
            <a:spLocks noGrp="1"/>
          </p:cNvSpPr>
          <p:nvPr>
            <p:ph idx="1"/>
          </p:nvPr>
        </p:nvSpPr>
        <p:spPr/>
        <p:txBody>
          <a:bodyPr>
            <a:normAutofit/>
          </a:bodyPr>
          <a:lstStyle/>
          <a:p>
            <a:r>
              <a:rPr lang="en-US" dirty="0"/>
              <a:t>Unconventional Ways to find landlords (cont.)</a:t>
            </a:r>
          </a:p>
          <a:p>
            <a:pPr marL="742950" lvl="1" indent="-285750">
              <a:lnSpc>
                <a:spcPct val="107000"/>
              </a:lnSpc>
              <a:spcAft>
                <a:spcPts val="800"/>
              </a:spcAft>
              <a:buFont typeface="Corbel" panose="020B0503020204020204" pitchFamily="34" charset="0"/>
              <a:buChar char="•"/>
              <a:tabLst>
                <a:tab pos="914400" algn="l"/>
              </a:tabLst>
            </a:pPr>
            <a:r>
              <a:rPr lang="en-US" sz="2200" dirty="0">
                <a:effectLst/>
                <a:ea typeface="Calibri" panose="020F0502020204030204" pitchFamily="34" charset="0"/>
                <a:cs typeface="Times New Roman" panose="02020603050405020304" pitchFamily="18" charset="0"/>
              </a:rPr>
              <a:t>Drive-</a:t>
            </a:r>
            <a:r>
              <a:rPr lang="en-US" sz="2200" dirty="0" err="1">
                <a:effectLst/>
                <a:ea typeface="Calibri" panose="020F0502020204030204" pitchFamily="34" charset="0"/>
                <a:cs typeface="Times New Roman" panose="02020603050405020304" pitchFamily="18" charset="0"/>
              </a:rPr>
              <a:t>bys</a:t>
            </a:r>
            <a:endParaRPr lang="en-VI" sz="2200" dirty="0">
              <a:effectLst/>
              <a:ea typeface="Calibri" panose="020F0502020204030204" pitchFamily="34" charset="0"/>
              <a:cs typeface="Times New Roman" panose="02020603050405020304" pitchFamily="18" charset="0"/>
            </a:endParaRPr>
          </a:p>
          <a:p>
            <a:pPr marL="1143000" lvl="2" indent="-228600">
              <a:lnSpc>
                <a:spcPct val="107000"/>
              </a:lnSpc>
              <a:spcAft>
                <a:spcPts val="800"/>
              </a:spcAft>
              <a:buFont typeface="Corbel" panose="020B0503020204020204" pitchFamily="34" charset="0"/>
              <a:buChar char="•"/>
              <a:tabLst>
                <a:tab pos="1371600" algn="l"/>
              </a:tabLst>
            </a:pPr>
            <a:r>
              <a:rPr lang="en-US" sz="2200" dirty="0">
                <a:effectLst/>
                <a:ea typeface="Calibri" panose="020F0502020204030204" pitchFamily="34" charset="0"/>
                <a:cs typeface="Times New Roman" panose="02020603050405020304" pitchFamily="18" charset="0"/>
              </a:rPr>
              <a:t>Zones of rental space</a:t>
            </a:r>
            <a:endParaRPr lang="en-VI" sz="2200" dirty="0">
              <a:effectLst/>
              <a:ea typeface="Calibri" panose="020F0502020204030204" pitchFamily="34" charset="0"/>
              <a:cs typeface="Times New Roman" panose="02020603050405020304" pitchFamily="18" charset="0"/>
            </a:endParaRPr>
          </a:p>
          <a:p>
            <a:pPr marL="1143000" lvl="2" indent="-228600">
              <a:lnSpc>
                <a:spcPct val="107000"/>
              </a:lnSpc>
              <a:spcAft>
                <a:spcPts val="800"/>
              </a:spcAft>
              <a:buFont typeface="Corbel" panose="020B0503020204020204" pitchFamily="34" charset="0"/>
              <a:buChar char="•"/>
              <a:tabLst>
                <a:tab pos="1371600" algn="l"/>
              </a:tabLst>
            </a:pPr>
            <a:r>
              <a:rPr lang="en-US" sz="2200" dirty="0">
                <a:effectLst/>
                <a:ea typeface="Calibri" panose="020F0502020204030204" pitchFamily="34" charset="0"/>
                <a:cs typeface="Times New Roman" panose="02020603050405020304" pitchFamily="18" charset="0"/>
              </a:rPr>
              <a:t>After other meetings/appointments</a:t>
            </a:r>
            <a:endParaRPr lang="en-VI" sz="2200" dirty="0">
              <a:effectLst/>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Corbel" panose="020B0503020204020204" pitchFamily="34" charset="0"/>
              <a:buChar char="•"/>
              <a:tabLst>
                <a:tab pos="914400" algn="l"/>
              </a:tabLst>
            </a:pPr>
            <a:r>
              <a:rPr lang="en-US" sz="2200" dirty="0">
                <a:effectLst/>
                <a:ea typeface="Calibri" panose="020F0502020204030204" pitchFamily="34" charset="0"/>
                <a:cs typeface="Times New Roman" panose="02020603050405020304" pitchFamily="18" charset="0"/>
              </a:rPr>
              <a:t>Facebook Marketplace, Craigslist, Zillow, Realtor.com </a:t>
            </a:r>
            <a:endParaRPr lang="en-VI" sz="2200" dirty="0">
              <a:effectLst/>
              <a:ea typeface="Calibri" panose="020F0502020204030204" pitchFamily="34" charset="0"/>
              <a:cs typeface="Times New Roman" panose="02020603050405020304" pitchFamily="18" charset="0"/>
            </a:endParaRPr>
          </a:p>
          <a:p>
            <a:pPr marL="1143000" lvl="2" indent="-228600">
              <a:lnSpc>
                <a:spcPct val="107000"/>
              </a:lnSpc>
              <a:spcAft>
                <a:spcPts val="800"/>
              </a:spcAft>
              <a:buFont typeface="Corbel" panose="020B0503020204020204" pitchFamily="34" charset="0"/>
              <a:buChar char="•"/>
              <a:tabLst>
                <a:tab pos="1371600" algn="l"/>
              </a:tabLst>
            </a:pPr>
            <a:r>
              <a:rPr lang="en-US" sz="2200" dirty="0">
                <a:effectLst/>
                <a:ea typeface="Calibri" panose="020F0502020204030204" pitchFamily="34" charset="0"/>
                <a:cs typeface="Times New Roman" panose="02020603050405020304" pitchFamily="18" charset="0"/>
              </a:rPr>
              <a:t>Call to look at the unit as if you are interested and then introduce program</a:t>
            </a:r>
            <a:endParaRPr lang="en-VI" sz="2200" dirty="0">
              <a:effectLst/>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Corbel" panose="020B0503020204020204" pitchFamily="34" charset="0"/>
              <a:buChar char="•"/>
              <a:tabLst>
                <a:tab pos="914400" algn="l"/>
              </a:tabLst>
            </a:pPr>
            <a:r>
              <a:rPr lang="en-US" sz="2200" dirty="0">
                <a:effectLst/>
                <a:ea typeface="Calibri" panose="020F0502020204030204" pitchFamily="34" charset="0"/>
                <a:cs typeface="Times New Roman" panose="02020603050405020304" pitchFamily="18" charset="0"/>
              </a:rPr>
              <a:t>Cold calls/visits-stopping into real estate offices and mom and pop management companies</a:t>
            </a:r>
            <a:endParaRPr lang="en-VI" sz="2200" dirty="0">
              <a:effectLst/>
              <a:ea typeface="Calibri" panose="020F0502020204030204" pitchFamily="34" charset="0"/>
              <a:cs typeface="Times New Roman" panose="02020603050405020304" pitchFamily="18" charset="0"/>
            </a:endParaRPr>
          </a:p>
          <a:p>
            <a:endParaRPr lang="en-VI" dirty="0"/>
          </a:p>
        </p:txBody>
      </p:sp>
    </p:spTree>
    <p:extLst>
      <p:ext uri="{BB962C8B-B14F-4D97-AF65-F5344CB8AC3E}">
        <p14:creationId xmlns:p14="http://schemas.microsoft.com/office/powerpoint/2010/main" val="3632155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F9041-505E-40A7-8FD0-F8E38D61B2E3}"/>
              </a:ext>
            </a:extLst>
          </p:cNvPr>
          <p:cNvSpPr>
            <a:spLocks noGrp="1"/>
          </p:cNvSpPr>
          <p:nvPr>
            <p:ph type="title"/>
          </p:nvPr>
        </p:nvSpPr>
        <p:spPr/>
        <p:txBody>
          <a:bodyPr/>
          <a:lstStyle/>
          <a:p>
            <a:r>
              <a:rPr lang="en-US" dirty="0"/>
              <a:t>Advanced Tips and Tricks</a:t>
            </a:r>
            <a:endParaRPr lang="en-VI" dirty="0"/>
          </a:p>
        </p:txBody>
      </p:sp>
      <p:sp>
        <p:nvSpPr>
          <p:cNvPr id="3" name="Content Placeholder 2">
            <a:extLst>
              <a:ext uri="{FF2B5EF4-FFF2-40B4-BE49-F238E27FC236}">
                <a16:creationId xmlns:a16="http://schemas.microsoft.com/office/drawing/2014/main" id="{C725F239-A2AC-4BE1-9457-0A4CE6644147}"/>
              </a:ext>
            </a:extLst>
          </p:cNvPr>
          <p:cNvSpPr>
            <a:spLocks noGrp="1"/>
          </p:cNvSpPr>
          <p:nvPr>
            <p:ph idx="1"/>
          </p:nvPr>
        </p:nvSpPr>
        <p:spPr/>
        <p:txBody>
          <a:bodyPr>
            <a:normAutofit/>
          </a:bodyPr>
          <a:lstStyle/>
          <a:p>
            <a:r>
              <a:rPr lang="en-US" dirty="0"/>
              <a:t>Important Trainings and topics to be informed about</a:t>
            </a:r>
          </a:p>
          <a:p>
            <a:pPr lvl="1"/>
            <a:r>
              <a:rPr lang="en-US" dirty="0"/>
              <a:t>Drug Task Force</a:t>
            </a:r>
          </a:p>
          <a:p>
            <a:r>
              <a:rPr lang="en-US" dirty="0"/>
              <a:t>Advanced Mediation</a:t>
            </a:r>
          </a:p>
          <a:p>
            <a:pPr lvl="1"/>
            <a:r>
              <a:rPr lang="en-US" dirty="0"/>
              <a:t>Holding landlords accountable while still maintaining the relationship</a:t>
            </a:r>
          </a:p>
          <a:p>
            <a:pPr lvl="2"/>
            <a:r>
              <a:rPr lang="en-US" dirty="0"/>
              <a:t>Taking pictures of the units-having needed evidence</a:t>
            </a:r>
          </a:p>
          <a:p>
            <a:pPr lvl="1"/>
            <a:r>
              <a:rPr lang="en-US" dirty="0"/>
              <a:t>Always go back to what the landlord needs/wants</a:t>
            </a:r>
          </a:p>
          <a:p>
            <a:pPr lvl="2"/>
            <a:r>
              <a:rPr lang="en-US" dirty="0"/>
              <a:t>Have the landlord give you their resolution</a:t>
            </a:r>
          </a:p>
          <a:p>
            <a:pPr lvl="1"/>
            <a:r>
              <a:rPr lang="en-US" dirty="0"/>
              <a:t>Making multi step plans in collaboration with the landlords</a:t>
            </a:r>
          </a:p>
          <a:p>
            <a:pPr lvl="1"/>
            <a:r>
              <a:rPr lang="en-US" dirty="0"/>
              <a:t>What is the role of the Housing Navigator when things go south?  Agency/program vs. landlord relationship</a:t>
            </a:r>
            <a:endParaRPr lang="en-VI" dirty="0"/>
          </a:p>
        </p:txBody>
      </p:sp>
    </p:spTree>
    <p:extLst>
      <p:ext uri="{BB962C8B-B14F-4D97-AF65-F5344CB8AC3E}">
        <p14:creationId xmlns:p14="http://schemas.microsoft.com/office/powerpoint/2010/main" val="2121878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0C466-8757-400E-B0FD-B144E43770CF}"/>
              </a:ext>
            </a:extLst>
          </p:cNvPr>
          <p:cNvSpPr>
            <a:spLocks noGrp="1"/>
          </p:cNvSpPr>
          <p:nvPr>
            <p:ph type="title"/>
          </p:nvPr>
        </p:nvSpPr>
        <p:spPr/>
        <p:txBody>
          <a:bodyPr/>
          <a:lstStyle/>
          <a:p>
            <a:r>
              <a:rPr lang="en-US" dirty="0"/>
              <a:t>Advanced Tips and Tricks</a:t>
            </a:r>
            <a:endParaRPr lang="en-VI" dirty="0"/>
          </a:p>
        </p:txBody>
      </p:sp>
      <p:sp>
        <p:nvSpPr>
          <p:cNvPr id="3" name="Content Placeholder 2">
            <a:extLst>
              <a:ext uri="{FF2B5EF4-FFF2-40B4-BE49-F238E27FC236}">
                <a16:creationId xmlns:a16="http://schemas.microsoft.com/office/drawing/2014/main" id="{E09604F1-0774-48E4-9D26-20D860891899}"/>
              </a:ext>
            </a:extLst>
          </p:cNvPr>
          <p:cNvSpPr>
            <a:spLocks noGrp="1"/>
          </p:cNvSpPr>
          <p:nvPr>
            <p:ph idx="1"/>
          </p:nvPr>
        </p:nvSpPr>
        <p:spPr/>
        <p:txBody>
          <a:bodyPr>
            <a:normAutofit/>
          </a:bodyPr>
          <a:lstStyle/>
          <a:p>
            <a:r>
              <a:rPr lang="en-US" dirty="0"/>
              <a:t>Advanced Mediation (cont.)</a:t>
            </a:r>
          </a:p>
          <a:p>
            <a:pPr lvl="1"/>
            <a:r>
              <a:rPr lang="en-US" dirty="0"/>
              <a:t>Drug Situations</a:t>
            </a:r>
          </a:p>
          <a:p>
            <a:pPr lvl="1"/>
            <a:r>
              <a:rPr lang="en-US" dirty="0"/>
              <a:t>What is the role of the Housing Navigator when things go south?  Agency/program vs. landlord relationship</a:t>
            </a:r>
            <a:endParaRPr lang="en-VI" dirty="0"/>
          </a:p>
          <a:p>
            <a:r>
              <a:rPr lang="en-US" dirty="0"/>
              <a:t>Keeping clients engaged in the housing search process</a:t>
            </a:r>
          </a:p>
          <a:p>
            <a:r>
              <a:rPr lang="en-US" dirty="0"/>
              <a:t>Personal touch</a:t>
            </a:r>
          </a:p>
          <a:p>
            <a:pPr lvl="1"/>
            <a:r>
              <a:rPr lang="en-US" dirty="0"/>
              <a:t>call and emails if it isn’t in a budget</a:t>
            </a:r>
          </a:p>
          <a:p>
            <a:endParaRPr lang="en-US" dirty="0"/>
          </a:p>
        </p:txBody>
      </p:sp>
    </p:spTree>
    <p:extLst>
      <p:ext uri="{BB962C8B-B14F-4D97-AF65-F5344CB8AC3E}">
        <p14:creationId xmlns:p14="http://schemas.microsoft.com/office/powerpoint/2010/main" val="174002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07911"/>
          </a:xfrm>
        </p:spPr>
        <p:txBody>
          <a:bodyPr>
            <a:normAutofit/>
          </a:bodyPr>
          <a:lstStyle/>
          <a:p>
            <a:r>
              <a:rPr lang="en-US" sz="4000" b="1" u="sng" dirty="0"/>
              <a:t>Agenda</a:t>
            </a:r>
          </a:p>
        </p:txBody>
      </p:sp>
      <p:sp>
        <p:nvSpPr>
          <p:cNvPr id="3" name="Content Placeholder 2"/>
          <p:cNvSpPr>
            <a:spLocks noGrp="1"/>
          </p:cNvSpPr>
          <p:nvPr>
            <p:ph idx="1"/>
          </p:nvPr>
        </p:nvSpPr>
        <p:spPr>
          <a:xfrm>
            <a:off x="692494" y="1762539"/>
            <a:ext cx="10459210" cy="4419599"/>
          </a:xfrm>
        </p:spPr>
        <p:txBody>
          <a:bodyPr>
            <a:normAutofit/>
          </a:bodyPr>
          <a:lstStyle/>
          <a:p>
            <a:r>
              <a:rPr lang="en-US" dirty="0"/>
              <a:t>Introduction</a:t>
            </a:r>
          </a:p>
          <a:p>
            <a:r>
              <a:rPr lang="en-US" dirty="0"/>
              <a:t>Funding Information and Q&amp;A</a:t>
            </a:r>
          </a:p>
          <a:p>
            <a:r>
              <a:rPr lang="en-US" dirty="0"/>
              <a:t> Advanced Tips and Tricks</a:t>
            </a:r>
          </a:p>
          <a:p>
            <a:r>
              <a:rPr lang="en-US" dirty="0"/>
              <a:t>Q&amp;A</a:t>
            </a:r>
          </a:p>
          <a:p>
            <a:endParaRPr lang="en-US" dirty="0"/>
          </a:p>
          <a:p>
            <a:endParaRPr lang="en-US" dirty="0"/>
          </a:p>
          <a:p>
            <a:endParaRPr lang="en-US" dirty="0"/>
          </a:p>
          <a:p>
            <a:endParaRPr lang="en-US" dirty="0"/>
          </a:p>
          <a:p>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169138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C8EA7-4D1E-4BAE-B30D-3C612C1CEBD5}"/>
              </a:ext>
            </a:extLst>
          </p:cNvPr>
          <p:cNvSpPr>
            <a:spLocks noGrp="1"/>
          </p:cNvSpPr>
          <p:nvPr>
            <p:ph type="title"/>
          </p:nvPr>
        </p:nvSpPr>
        <p:spPr/>
        <p:txBody>
          <a:bodyPr/>
          <a:lstStyle/>
          <a:p>
            <a:r>
              <a:rPr lang="en-US" dirty="0"/>
              <a:t>Advanced Tips and Tricks</a:t>
            </a:r>
            <a:endParaRPr lang="en-VI" dirty="0"/>
          </a:p>
        </p:txBody>
      </p:sp>
      <p:sp>
        <p:nvSpPr>
          <p:cNvPr id="3" name="Content Placeholder 2">
            <a:extLst>
              <a:ext uri="{FF2B5EF4-FFF2-40B4-BE49-F238E27FC236}">
                <a16:creationId xmlns:a16="http://schemas.microsoft.com/office/drawing/2014/main" id="{18C7DE4A-B1FE-455F-AA49-8DCD44D9BE01}"/>
              </a:ext>
            </a:extLst>
          </p:cNvPr>
          <p:cNvSpPr>
            <a:spLocks noGrp="1"/>
          </p:cNvSpPr>
          <p:nvPr>
            <p:ph idx="1"/>
          </p:nvPr>
        </p:nvSpPr>
        <p:spPr/>
        <p:txBody>
          <a:bodyPr/>
          <a:lstStyle/>
          <a:p>
            <a:r>
              <a:rPr lang="en-US" dirty="0"/>
              <a:t>Presenting at Landlord Association Meetings</a:t>
            </a:r>
          </a:p>
          <a:p>
            <a:r>
              <a:rPr lang="en-US" dirty="0"/>
              <a:t>Transportation and apartment showings</a:t>
            </a:r>
          </a:p>
          <a:p>
            <a:pPr lvl="1"/>
            <a:r>
              <a:rPr lang="en-US" dirty="0"/>
              <a:t>Taking videos and pictures on behalf of the case managers since COVID impact.</a:t>
            </a:r>
            <a:endParaRPr lang="en-VI" dirty="0"/>
          </a:p>
          <a:p>
            <a:endParaRPr lang="en-VI" dirty="0"/>
          </a:p>
        </p:txBody>
      </p:sp>
    </p:spTree>
    <p:extLst>
      <p:ext uri="{BB962C8B-B14F-4D97-AF65-F5344CB8AC3E}">
        <p14:creationId xmlns:p14="http://schemas.microsoft.com/office/powerpoint/2010/main" val="2576125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5FBBC-DB7D-4AED-B607-4D4BC5532950}"/>
              </a:ext>
            </a:extLst>
          </p:cNvPr>
          <p:cNvSpPr>
            <a:spLocks noGrp="1"/>
          </p:cNvSpPr>
          <p:nvPr>
            <p:ph type="title"/>
          </p:nvPr>
        </p:nvSpPr>
        <p:spPr/>
        <p:txBody>
          <a:bodyPr/>
          <a:lstStyle/>
          <a:p>
            <a:r>
              <a:rPr lang="en-US" dirty="0"/>
              <a:t>Takeaways</a:t>
            </a:r>
            <a:endParaRPr lang="en-VI" dirty="0"/>
          </a:p>
        </p:txBody>
      </p:sp>
      <p:sp>
        <p:nvSpPr>
          <p:cNvPr id="3" name="Content Placeholder 2">
            <a:extLst>
              <a:ext uri="{FF2B5EF4-FFF2-40B4-BE49-F238E27FC236}">
                <a16:creationId xmlns:a16="http://schemas.microsoft.com/office/drawing/2014/main" id="{D0505BC4-0ADB-42D7-91D4-FA02230B9404}"/>
              </a:ext>
            </a:extLst>
          </p:cNvPr>
          <p:cNvSpPr>
            <a:spLocks noGrp="1"/>
          </p:cNvSpPr>
          <p:nvPr>
            <p:ph idx="1"/>
          </p:nvPr>
        </p:nvSpPr>
        <p:spPr>
          <a:xfrm>
            <a:off x="1143000" y="1802167"/>
            <a:ext cx="9872871" cy="4293833"/>
          </a:xfrm>
        </p:spPr>
        <p:txBody>
          <a:bodyPr/>
          <a:lstStyle/>
          <a:p>
            <a:r>
              <a:rPr lang="en-US" dirty="0"/>
              <a:t>Honesty</a:t>
            </a:r>
          </a:p>
          <a:p>
            <a:r>
              <a:rPr lang="en-US" dirty="0"/>
              <a:t>Always going back to what will make the landlord happy</a:t>
            </a:r>
          </a:p>
          <a:p>
            <a:r>
              <a:rPr lang="en-US" dirty="0"/>
              <a:t>Have the landlord tell you their resolution</a:t>
            </a:r>
          </a:p>
          <a:p>
            <a:r>
              <a:rPr lang="en-US" dirty="0"/>
              <a:t>Don’t be afraid of conflict</a:t>
            </a:r>
          </a:p>
          <a:p>
            <a:r>
              <a:rPr lang="en-US" dirty="0"/>
              <a:t>Be able to be a fast problem solver and be creative</a:t>
            </a:r>
          </a:p>
          <a:p>
            <a:r>
              <a:rPr lang="en-US" dirty="0"/>
              <a:t>Don’t be afraid to push back on the landlord</a:t>
            </a:r>
          </a:p>
          <a:p>
            <a:r>
              <a:rPr lang="en-US" dirty="0"/>
              <a:t>Know your programs</a:t>
            </a:r>
          </a:p>
          <a:p>
            <a:r>
              <a:rPr lang="en-US" dirty="0"/>
              <a:t>Confidence</a:t>
            </a:r>
          </a:p>
          <a:p>
            <a:endParaRPr lang="en-VI" dirty="0"/>
          </a:p>
        </p:txBody>
      </p:sp>
    </p:spTree>
    <p:extLst>
      <p:ext uri="{BB962C8B-B14F-4D97-AF65-F5344CB8AC3E}">
        <p14:creationId xmlns:p14="http://schemas.microsoft.com/office/powerpoint/2010/main" val="3464487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50F7-7640-4D2E-9017-41213DB1617F}"/>
              </a:ext>
            </a:extLst>
          </p:cNvPr>
          <p:cNvSpPr>
            <a:spLocks noGrp="1"/>
          </p:cNvSpPr>
          <p:nvPr>
            <p:ph type="title"/>
          </p:nvPr>
        </p:nvSpPr>
        <p:spPr/>
        <p:txBody>
          <a:bodyPr/>
          <a:lstStyle/>
          <a:p>
            <a:r>
              <a:rPr lang="en-US" dirty="0"/>
              <a:t>Q&amp;A</a:t>
            </a:r>
            <a:endParaRPr lang="en-VI" dirty="0"/>
          </a:p>
        </p:txBody>
      </p:sp>
      <p:sp>
        <p:nvSpPr>
          <p:cNvPr id="3" name="Content Placeholder 2">
            <a:extLst>
              <a:ext uri="{FF2B5EF4-FFF2-40B4-BE49-F238E27FC236}">
                <a16:creationId xmlns:a16="http://schemas.microsoft.com/office/drawing/2014/main" id="{DC5DEDA9-F892-4F11-A22F-6D10086ED8BE}"/>
              </a:ext>
            </a:extLst>
          </p:cNvPr>
          <p:cNvSpPr>
            <a:spLocks noGrp="1"/>
          </p:cNvSpPr>
          <p:nvPr>
            <p:ph idx="1"/>
          </p:nvPr>
        </p:nvSpPr>
        <p:spPr>
          <a:xfrm>
            <a:off x="1143000" y="1567543"/>
            <a:ext cx="9872871" cy="4528457"/>
          </a:xfrm>
        </p:spPr>
        <p:txBody>
          <a:bodyPr/>
          <a:lstStyle/>
          <a:p>
            <a:endParaRPr lang="en-US" dirty="0"/>
          </a:p>
          <a:p>
            <a:endParaRPr lang="en-US" dirty="0"/>
          </a:p>
          <a:p>
            <a:r>
              <a:rPr lang="en-US" dirty="0"/>
              <a:t>What questions or scenarios does the audience have??</a:t>
            </a:r>
            <a:endParaRPr lang="en-VI" dirty="0"/>
          </a:p>
        </p:txBody>
      </p:sp>
    </p:spTree>
    <p:extLst>
      <p:ext uri="{BB962C8B-B14F-4D97-AF65-F5344CB8AC3E}">
        <p14:creationId xmlns:p14="http://schemas.microsoft.com/office/powerpoint/2010/main" val="1992805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81" y="461916"/>
            <a:ext cx="7492753" cy="695417"/>
          </a:xfrm>
        </p:spPr>
        <p:txBody>
          <a:bodyPr/>
          <a:lstStyle/>
          <a:p>
            <a:r>
              <a:rPr lang="en-US" b="1" u="sng" dirty="0"/>
              <a:t>Contact Information</a:t>
            </a:r>
          </a:p>
        </p:txBody>
      </p:sp>
      <p:sp>
        <p:nvSpPr>
          <p:cNvPr id="3" name="Content Placeholder 2"/>
          <p:cNvSpPr>
            <a:spLocks noGrp="1"/>
          </p:cNvSpPr>
          <p:nvPr>
            <p:ph idx="1"/>
          </p:nvPr>
        </p:nvSpPr>
        <p:spPr>
          <a:xfrm>
            <a:off x="683581" y="1305017"/>
            <a:ext cx="10804123" cy="5095783"/>
          </a:xfrm>
        </p:spPr>
        <p:txBody>
          <a:bodyPr>
            <a:normAutofit/>
          </a:bodyPr>
          <a:lstStyle/>
          <a:p>
            <a:pPr marL="274320" lvl="1" indent="0">
              <a:buNone/>
            </a:pPr>
            <a:endParaRPr lang="en-US" dirty="0"/>
          </a:p>
          <a:p>
            <a:pPr marL="274320" lvl="1" indent="0">
              <a:buNone/>
            </a:pPr>
            <a:r>
              <a:rPr lang="en-US" dirty="0"/>
              <a:t>Shelbie Mittlestadt					Leigh Polodna</a:t>
            </a:r>
          </a:p>
          <a:p>
            <a:pPr marL="274320" lvl="1" indent="0">
              <a:buNone/>
            </a:pPr>
            <a:r>
              <a:rPr lang="en-US" dirty="0"/>
              <a:t>Housing Navigator-West CAP				Grant Specialist</a:t>
            </a:r>
          </a:p>
          <a:p>
            <a:pPr marL="274320" lvl="1" indent="0">
              <a:buNone/>
            </a:pPr>
            <a:r>
              <a:rPr lang="en-US" u="sng" dirty="0">
                <a:solidFill>
                  <a:srgbClr val="72AF2F"/>
                </a:solidFill>
              </a:rPr>
              <a:t>shmittlestadt@wcap.org</a:t>
            </a:r>
            <a:r>
              <a:rPr lang="en-US" dirty="0"/>
              <a:t>				</a:t>
            </a:r>
            <a:r>
              <a:rPr lang="en-US" dirty="0">
                <a:hlinkClick r:id="rId2"/>
              </a:rPr>
              <a:t>leigh.polodna@wibos.org</a:t>
            </a:r>
            <a:r>
              <a:rPr lang="en-US" dirty="0"/>
              <a:t> </a:t>
            </a:r>
          </a:p>
          <a:p>
            <a:pPr marL="274320" lvl="1" indent="0">
              <a:buNone/>
            </a:pPr>
            <a:r>
              <a:rPr lang="en-US" dirty="0"/>
              <a:t>Phone: 715-928-9120					Phone:  608-406-9757</a:t>
            </a:r>
          </a:p>
          <a:p>
            <a:pPr marL="274320" lvl="1" indent="0">
              <a:buNone/>
            </a:pPr>
            <a:endParaRPr lang="en-US" dirty="0"/>
          </a:p>
          <a:p>
            <a:pPr marL="274320" lvl="1" indent="0">
              <a:buNone/>
            </a:pPr>
            <a:endParaRPr lang="en-US" dirty="0"/>
          </a:p>
          <a:p>
            <a:pPr marL="274320" lvl="1" indent="0">
              <a:buNone/>
            </a:pPr>
            <a:r>
              <a:rPr lang="en-US" dirty="0"/>
              <a:t>Carrie Poser</a:t>
            </a:r>
          </a:p>
          <a:p>
            <a:pPr marL="274320" lvl="1" indent="0">
              <a:buNone/>
            </a:pPr>
            <a:r>
              <a:rPr lang="en-US" dirty="0"/>
              <a:t>BOS </a:t>
            </a:r>
            <a:r>
              <a:rPr lang="en-US" dirty="0" err="1"/>
              <a:t>CoC</a:t>
            </a:r>
            <a:r>
              <a:rPr lang="en-US" dirty="0"/>
              <a:t> Director</a:t>
            </a:r>
          </a:p>
          <a:p>
            <a:pPr marL="274320" lvl="1" indent="0">
              <a:buNone/>
            </a:pPr>
            <a:r>
              <a:rPr lang="en-US" dirty="0">
                <a:hlinkClick r:id="rId3"/>
              </a:rPr>
              <a:t>Carrie.poser@wibos.org</a:t>
            </a:r>
            <a:endParaRPr lang="en-US" dirty="0"/>
          </a:p>
          <a:p>
            <a:pPr marL="274320" lvl="1" indent="0">
              <a:buNone/>
            </a:pPr>
            <a:r>
              <a:rPr lang="en-US" dirty="0"/>
              <a:t>Phone: </a:t>
            </a:r>
            <a:r>
              <a:rPr lang="en-US" sz="1800" dirty="0">
                <a:solidFill>
                  <a:schemeClr val="accent6"/>
                </a:solidFill>
                <a:effectLst/>
                <a:ea typeface="Calibri" panose="020F0502020204030204" pitchFamily="34" charset="0"/>
              </a:rPr>
              <a:t>715-598-3301</a:t>
            </a:r>
            <a:endParaRPr lang="en-VI" sz="1800" dirty="0">
              <a:solidFill>
                <a:schemeClr val="accent6"/>
              </a:solidFill>
              <a:effectLst/>
              <a:ea typeface="Calibri" panose="020F0502020204030204" pitchFamily="34" charset="0"/>
            </a:endParaRPr>
          </a:p>
          <a:p>
            <a:pPr marL="274320" lvl="1" indent="0">
              <a:buNone/>
            </a:pPr>
            <a:endParaRPr lang="en-US" dirty="0"/>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041091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9F16A-CAE3-4BA3-B6A9-BF7AB3F014FB}"/>
              </a:ext>
            </a:extLst>
          </p:cNvPr>
          <p:cNvSpPr>
            <a:spLocks noGrp="1"/>
          </p:cNvSpPr>
          <p:nvPr>
            <p:ph type="ctrTitle"/>
          </p:nvPr>
        </p:nvSpPr>
        <p:spPr/>
        <p:txBody>
          <a:bodyPr/>
          <a:lstStyle/>
          <a:p>
            <a:r>
              <a:rPr lang="en-US" dirty="0"/>
              <a:t>Funding</a:t>
            </a:r>
            <a:endParaRPr lang="en-VI" dirty="0"/>
          </a:p>
        </p:txBody>
      </p:sp>
      <p:sp>
        <p:nvSpPr>
          <p:cNvPr id="3" name="Subtitle 2">
            <a:extLst>
              <a:ext uri="{FF2B5EF4-FFF2-40B4-BE49-F238E27FC236}">
                <a16:creationId xmlns:a16="http://schemas.microsoft.com/office/drawing/2014/main" id="{EFE1CE77-231F-4281-9033-82FAB86EC112}"/>
              </a:ext>
            </a:extLst>
          </p:cNvPr>
          <p:cNvSpPr>
            <a:spLocks noGrp="1"/>
          </p:cNvSpPr>
          <p:nvPr>
            <p:ph type="subTitle" idx="1"/>
          </p:nvPr>
        </p:nvSpPr>
        <p:spPr/>
        <p:txBody>
          <a:bodyPr/>
          <a:lstStyle/>
          <a:p>
            <a:endParaRPr lang="en-VI"/>
          </a:p>
        </p:txBody>
      </p:sp>
    </p:spTree>
    <p:extLst>
      <p:ext uri="{BB962C8B-B14F-4D97-AF65-F5344CB8AC3E}">
        <p14:creationId xmlns:p14="http://schemas.microsoft.com/office/powerpoint/2010/main" val="546251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9C6AA-E1E6-4E5A-B82D-E8DE2606887F}"/>
              </a:ext>
            </a:extLst>
          </p:cNvPr>
          <p:cNvSpPr>
            <a:spLocks noGrp="1"/>
          </p:cNvSpPr>
          <p:nvPr>
            <p:ph type="title"/>
          </p:nvPr>
        </p:nvSpPr>
        <p:spPr/>
        <p:txBody>
          <a:bodyPr/>
          <a:lstStyle/>
          <a:p>
            <a:r>
              <a:rPr lang="en-US" dirty="0" err="1"/>
              <a:t>CoC</a:t>
            </a:r>
            <a:r>
              <a:rPr lang="en-US" dirty="0"/>
              <a:t> Programs</a:t>
            </a:r>
            <a:endParaRPr lang="en-VI" dirty="0"/>
          </a:p>
        </p:txBody>
      </p:sp>
      <p:sp>
        <p:nvSpPr>
          <p:cNvPr id="3" name="Text Placeholder 2">
            <a:extLst>
              <a:ext uri="{FF2B5EF4-FFF2-40B4-BE49-F238E27FC236}">
                <a16:creationId xmlns:a16="http://schemas.microsoft.com/office/drawing/2014/main" id="{83F41EBE-EE5A-4C2B-B4F5-1C9317F0F95C}"/>
              </a:ext>
            </a:extLst>
          </p:cNvPr>
          <p:cNvSpPr>
            <a:spLocks noGrp="1"/>
          </p:cNvSpPr>
          <p:nvPr>
            <p:ph type="body" idx="1"/>
          </p:nvPr>
        </p:nvSpPr>
        <p:spPr/>
        <p:txBody>
          <a:bodyPr/>
          <a:lstStyle/>
          <a:p>
            <a:endParaRPr lang="en-VI"/>
          </a:p>
        </p:txBody>
      </p:sp>
    </p:spTree>
    <p:extLst>
      <p:ext uri="{BB962C8B-B14F-4D97-AF65-F5344CB8AC3E}">
        <p14:creationId xmlns:p14="http://schemas.microsoft.com/office/powerpoint/2010/main" val="2293150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0E202-7DA7-4328-9EEF-E10AF0DF0333}"/>
              </a:ext>
            </a:extLst>
          </p:cNvPr>
          <p:cNvSpPr>
            <a:spLocks noGrp="1"/>
          </p:cNvSpPr>
          <p:nvPr>
            <p:ph type="title"/>
          </p:nvPr>
        </p:nvSpPr>
        <p:spPr/>
        <p:txBody>
          <a:bodyPr/>
          <a:lstStyle/>
          <a:p>
            <a:r>
              <a:rPr lang="en-US" sz="4400" dirty="0" err="1">
                <a:effectLst/>
                <a:latin typeface="Calibri" panose="020F0502020204030204" pitchFamily="34" charset="0"/>
                <a:ea typeface="Calibri" panose="020F0502020204030204" pitchFamily="34" charset="0"/>
                <a:cs typeface="Times New Roman" panose="02020603050405020304" pitchFamily="18" charset="0"/>
              </a:rPr>
              <a:t>CoC</a:t>
            </a:r>
            <a:r>
              <a:rPr lang="en-US" sz="4400" dirty="0">
                <a:effectLst/>
                <a:latin typeface="Calibri" panose="020F0502020204030204" pitchFamily="34" charset="0"/>
                <a:ea typeface="Calibri" panose="020F0502020204030204" pitchFamily="34" charset="0"/>
                <a:cs typeface="Times New Roman" panose="02020603050405020304" pitchFamily="18" charset="0"/>
              </a:rPr>
              <a:t> Interim Rule</a:t>
            </a:r>
            <a:endParaRPr lang="en-VI" dirty="0"/>
          </a:p>
        </p:txBody>
      </p:sp>
      <p:sp>
        <p:nvSpPr>
          <p:cNvPr id="3" name="Content Placeholder 2">
            <a:extLst>
              <a:ext uri="{FF2B5EF4-FFF2-40B4-BE49-F238E27FC236}">
                <a16:creationId xmlns:a16="http://schemas.microsoft.com/office/drawing/2014/main" id="{78CC6819-8409-4599-A157-F69F8A47CA8F}"/>
              </a:ext>
            </a:extLst>
          </p:cNvPr>
          <p:cNvSpPr>
            <a:spLocks noGrp="1"/>
          </p:cNvSpPr>
          <p:nvPr>
            <p:ph sz="half" idx="1"/>
          </p:nvPr>
        </p:nvSpPr>
        <p:spPr/>
        <p:txBody>
          <a:bodyPr>
            <a:normAutofit fontScale="77500" lnSpcReduction="20000"/>
          </a:bodyPr>
          <a:lstStyle/>
          <a:p>
            <a:pPr marL="0" marR="0" indent="0">
              <a:lnSpc>
                <a:spcPct val="107000"/>
              </a:lnSpc>
              <a:spcBef>
                <a:spcPts val="0"/>
              </a:spcBef>
              <a:spcAft>
                <a:spcPts val="800"/>
              </a:spcAft>
              <a:buNone/>
            </a:pPr>
            <a:r>
              <a:rPr lang="en-US" sz="2400" b="1" dirty="0"/>
              <a:t>Subpart D—Program Components and Eligible Costs</a:t>
            </a:r>
          </a:p>
          <a:p>
            <a:pPr marL="0" marR="0" indent="0">
              <a:lnSpc>
                <a:spcPct val="107000"/>
              </a:lnSpc>
              <a:spcBef>
                <a:spcPts val="0"/>
              </a:spcBef>
              <a:spcAft>
                <a:spcPts val="800"/>
              </a:spcAft>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 578.53 Supportive services</a:t>
            </a:r>
          </a:p>
          <a:p>
            <a:pPr marR="0" indent="0">
              <a:lnSpc>
                <a:spcPct val="107000"/>
              </a:lnSpc>
              <a:spcBef>
                <a:spcPts val="0"/>
              </a:spcBef>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(e) Eligible costs.</a:t>
            </a:r>
          </a:p>
          <a:p>
            <a:pPr marL="457200" indent="0">
              <a:lnSpc>
                <a:spcPct val="107000"/>
              </a:lnSpc>
              <a:spcBef>
                <a:spcPts val="0"/>
              </a:spcBef>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(8) Housing search and counseling services. Costs of assisting eligible program participants to </a:t>
            </a:r>
            <a:r>
              <a:rPr lang="en-US" sz="2400" dirty="0">
                <a:solidFill>
                  <a:srgbClr val="72AF2F"/>
                </a:solidFill>
                <a:effectLst/>
                <a:latin typeface="Calibri" panose="020F0502020204030204" pitchFamily="34" charset="0"/>
                <a:ea typeface="Calibri" panose="020F0502020204030204" pitchFamily="34" charset="0"/>
                <a:cs typeface="Times New Roman" panose="02020603050405020304" pitchFamily="18" charset="0"/>
              </a:rPr>
              <a:t>locate</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obtain</a:t>
            </a:r>
            <a:r>
              <a:rPr lang="en-US" sz="2400" dirty="0">
                <a:effectLst/>
                <a:latin typeface="Calibri" panose="020F0502020204030204" pitchFamily="34" charset="0"/>
                <a:ea typeface="Calibri" panose="020F0502020204030204" pitchFamily="34" charset="0"/>
                <a:cs typeface="Times New Roman" panose="02020603050405020304" pitchFamily="18" charset="0"/>
              </a:rPr>
              <a:t>, and </a:t>
            </a:r>
            <a:r>
              <a:rPr lang="en-US" sz="2400" dirty="0">
                <a:solidFill>
                  <a:srgbClr val="FF9900"/>
                </a:solidFill>
                <a:effectLst/>
                <a:latin typeface="Calibri" panose="020F0502020204030204" pitchFamily="34" charset="0"/>
                <a:ea typeface="Calibri" panose="020F0502020204030204" pitchFamily="34" charset="0"/>
                <a:cs typeface="Times New Roman" panose="02020603050405020304" pitchFamily="18" charset="0"/>
              </a:rPr>
              <a:t>retain</a:t>
            </a:r>
            <a:r>
              <a:rPr lang="en-US" sz="2400" dirty="0">
                <a:effectLst/>
                <a:latin typeface="Calibri" panose="020F0502020204030204" pitchFamily="34" charset="0"/>
                <a:ea typeface="Calibri" panose="020F0502020204030204" pitchFamily="34" charset="0"/>
                <a:cs typeface="Times New Roman" panose="02020603050405020304" pitchFamily="18" charset="0"/>
              </a:rPr>
              <a:t> suitable housing are eligible. </a:t>
            </a:r>
          </a:p>
          <a:p>
            <a:pPr marL="685800" indent="0">
              <a:lnSpc>
                <a:spcPct val="107000"/>
              </a:lnSpc>
              <a:spcBef>
                <a:spcPts val="0"/>
              </a:spcBef>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i</a:t>
            </a:r>
            <a:r>
              <a:rPr lang="en-US" sz="2400" dirty="0">
                <a:effectLst/>
                <a:latin typeface="Calibri" panose="020F0502020204030204" pitchFamily="34" charset="0"/>
                <a:ea typeface="Calibri" panose="020F0502020204030204" pitchFamily="34" charset="0"/>
                <a:cs typeface="Times New Roman" panose="02020603050405020304" pitchFamily="18" charset="0"/>
              </a:rPr>
              <a:t>) Component services or activities are tenant counseling; </a:t>
            </a:r>
            <a:r>
              <a:rPr lang="en-US"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assisting</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FF9900"/>
                </a:solidFill>
                <a:effectLst/>
                <a:latin typeface="Calibri" panose="020F0502020204030204" pitchFamily="34" charset="0"/>
                <a:ea typeface="Calibri" panose="020F0502020204030204" pitchFamily="34" charset="0"/>
                <a:cs typeface="Times New Roman" panose="02020603050405020304" pitchFamily="18" charset="0"/>
              </a:rPr>
              <a:t>individuals</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and</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FF9900"/>
                </a:solidFill>
                <a:effectLst/>
                <a:latin typeface="Calibri" panose="020F0502020204030204" pitchFamily="34" charset="0"/>
                <a:ea typeface="Calibri" panose="020F0502020204030204" pitchFamily="34" charset="0"/>
                <a:cs typeface="Times New Roman" panose="02020603050405020304" pitchFamily="18" charset="0"/>
              </a:rPr>
              <a:t>families</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to </a:t>
            </a:r>
            <a:r>
              <a:rPr lang="en-US" sz="2400" dirty="0">
                <a:solidFill>
                  <a:srgbClr val="FF9900"/>
                </a:solidFill>
                <a:effectLst/>
                <a:latin typeface="Calibri" panose="020F0502020204030204" pitchFamily="34" charset="0"/>
                <a:ea typeface="Calibri" panose="020F0502020204030204" pitchFamily="34" charset="0"/>
                <a:cs typeface="Times New Roman" panose="02020603050405020304" pitchFamily="18" charset="0"/>
              </a:rPr>
              <a:t>understand</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leases</a:t>
            </a:r>
            <a:r>
              <a:rPr lang="en-US" sz="2400" dirty="0">
                <a:effectLst/>
                <a:latin typeface="Calibri" panose="020F0502020204030204" pitchFamily="34" charset="0"/>
                <a:ea typeface="Calibri" panose="020F0502020204030204" pitchFamily="34" charset="0"/>
                <a:cs typeface="Times New Roman" panose="02020603050405020304" pitchFamily="18" charset="0"/>
              </a:rPr>
              <a:t>; securing utilities; and making moving arrangements. </a:t>
            </a:r>
          </a:p>
          <a:p>
            <a:endParaRPr lang="en-VI" dirty="0"/>
          </a:p>
        </p:txBody>
      </p:sp>
      <p:sp>
        <p:nvSpPr>
          <p:cNvPr id="4" name="Content Placeholder 3">
            <a:extLst>
              <a:ext uri="{FF2B5EF4-FFF2-40B4-BE49-F238E27FC236}">
                <a16:creationId xmlns:a16="http://schemas.microsoft.com/office/drawing/2014/main" id="{DCE80FE5-991D-4E1B-A464-18FE5D6D031B}"/>
              </a:ext>
            </a:extLst>
          </p:cNvPr>
          <p:cNvSpPr>
            <a:spLocks noGrp="1"/>
          </p:cNvSpPr>
          <p:nvPr>
            <p:ph sz="half" idx="2"/>
          </p:nvPr>
        </p:nvSpPr>
        <p:spPr/>
        <p:txBody>
          <a:bodyPr>
            <a:normAutofit fontScale="77500" lnSpcReduction="20000"/>
          </a:bodyPr>
          <a:lstStyle/>
          <a:p>
            <a:pPr marL="0" indent="0">
              <a:buNone/>
            </a:pPr>
            <a:r>
              <a:rPr lang="en-US" sz="2400" b="1" dirty="0"/>
              <a:t>Housing Navigation Activities</a:t>
            </a:r>
          </a:p>
          <a:p>
            <a:r>
              <a:rPr lang="en-US" sz="2400" dirty="0">
                <a:solidFill>
                  <a:srgbClr val="72AF2F"/>
                </a:solidFill>
              </a:rPr>
              <a:t>Finding open units</a:t>
            </a:r>
          </a:p>
          <a:p>
            <a:r>
              <a:rPr lang="en-US" sz="2400" dirty="0">
                <a:solidFill>
                  <a:srgbClr val="72AF2F"/>
                </a:solidFill>
              </a:rPr>
              <a:t>Landlord recruitment</a:t>
            </a:r>
          </a:p>
          <a:p>
            <a:r>
              <a:rPr lang="en-US" sz="2400" dirty="0">
                <a:solidFill>
                  <a:srgbClr val="7030A0"/>
                </a:solidFill>
              </a:rPr>
              <a:t>Helping participants submit complete application package</a:t>
            </a:r>
          </a:p>
          <a:p>
            <a:r>
              <a:rPr lang="en-US" sz="2400" dirty="0">
                <a:solidFill>
                  <a:srgbClr val="7030A0"/>
                </a:solidFill>
              </a:rPr>
              <a:t>Negotiating lease terms (ex: including utilities, reducing rent so unit meets FMR/Rent Reasonableness)</a:t>
            </a:r>
          </a:p>
          <a:p>
            <a:r>
              <a:rPr lang="en-US" sz="2400" dirty="0">
                <a:solidFill>
                  <a:srgbClr val="FF9900"/>
                </a:solidFill>
              </a:rPr>
              <a:t>Discussing lease terms with tenant to ensure understanding </a:t>
            </a:r>
            <a:r>
              <a:rPr lang="en-US" sz="2400" dirty="0">
                <a:solidFill>
                  <a:srgbClr val="7030A0"/>
                </a:solidFill>
              </a:rPr>
              <a:t>(prior to lease signing </a:t>
            </a:r>
            <a:r>
              <a:rPr lang="en-US" sz="2400" dirty="0">
                <a:solidFill>
                  <a:srgbClr val="FF9900"/>
                </a:solidFill>
              </a:rPr>
              <a:t>and during tenancy)</a:t>
            </a:r>
          </a:p>
          <a:p>
            <a:endParaRPr lang="en-VI" dirty="0"/>
          </a:p>
        </p:txBody>
      </p:sp>
    </p:spTree>
    <p:extLst>
      <p:ext uri="{BB962C8B-B14F-4D97-AF65-F5344CB8AC3E}">
        <p14:creationId xmlns:p14="http://schemas.microsoft.com/office/powerpoint/2010/main" val="3563963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CA4A2-EE09-4414-A5A3-CB1B31A65A9C}"/>
              </a:ext>
            </a:extLst>
          </p:cNvPr>
          <p:cNvSpPr>
            <a:spLocks noGrp="1"/>
          </p:cNvSpPr>
          <p:nvPr>
            <p:ph type="title"/>
          </p:nvPr>
        </p:nvSpPr>
        <p:spPr/>
        <p:txBody>
          <a:bodyPr/>
          <a:lstStyle/>
          <a:p>
            <a:r>
              <a:rPr lang="en-US" sz="4400" dirty="0" err="1">
                <a:effectLst/>
                <a:latin typeface="Calibri" panose="020F0502020204030204" pitchFamily="34" charset="0"/>
                <a:ea typeface="Calibri" panose="020F0502020204030204" pitchFamily="34" charset="0"/>
                <a:cs typeface="Times New Roman" panose="02020603050405020304" pitchFamily="18" charset="0"/>
              </a:rPr>
              <a:t>CoC</a:t>
            </a:r>
            <a:r>
              <a:rPr lang="en-US" sz="4400" dirty="0">
                <a:effectLst/>
                <a:latin typeface="Calibri" panose="020F0502020204030204" pitchFamily="34" charset="0"/>
                <a:ea typeface="Calibri" panose="020F0502020204030204" pitchFamily="34" charset="0"/>
                <a:cs typeface="Times New Roman" panose="02020603050405020304" pitchFamily="18" charset="0"/>
              </a:rPr>
              <a:t> Interim Rule</a:t>
            </a:r>
            <a:endParaRPr lang="en-VI" dirty="0"/>
          </a:p>
        </p:txBody>
      </p:sp>
      <p:sp>
        <p:nvSpPr>
          <p:cNvPr id="3" name="Content Placeholder 2">
            <a:extLst>
              <a:ext uri="{FF2B5EF4-FFF2-40B4-BE49-F238E27FC236}">
                <a16:creationId xmlns:a16="http://schemas.microsoft.com/office/drawing/2014/main" id="{CBF7763F-088F-4C1F-A139-7A017C82ED9F}"/>
              </a:ext>
            </a:extLst>
          </p:cNvPr>
          <p:cNvSpPr>
            <a:spLocks noGrp="1"/>
          </p:cNvSpPr>
          <p:nvPr>
            <p:ph sz="half" idx="1"/>
          </p:nvPr>
        </p:nvSpPr>
        <p:spPr/>
        <p:txBody>
          <a:bodyPr/>
          <a:lstStyle/>
          <a:p>
            <a:pPr marL="0" marR="0" indent="0">
              <a:lnSpc>
                <a:spcPct val="107000"/>
              </a:lnSpc>
              <a:spcBef>
                <a:spcPts val="0"/>
              </a:spcBef>
              <a:spcAft>
                <a:spcPts val="800"/>
              </a:spcAft>
              <a:buNone/>
            </a:pPr>
            <a:r>
              <a:rPr lang="en-US" sz="1800" b="1"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 578.53 Supportive services</a:t>
            </a:r>
          </a:p>
          <a:p>
            <a:pPr marR="0" indent="0">
              <a:lnSpc>
                <a:spcPct val="107000"/>
              </a:lnSpc>
              <a:spcBef>
                <a:spcPts val="0"/>
              </a:spcBef>
              <a:spcAft>
                <a:spcPts val="800"/>
              </a:spcAft>
              <a:buNone/>
            </a:pPr>
            <a:r>
              <a:rPr lang="en-US" sz="18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(e) Eligible costs.</a:t>
            </a:r>
          </a:p>
          <a:p>
            <a:pPr marL="457200" indent="0">
              <a:lnSpc>
                <a:spcPct val="107000"/>
              </a:lnSpc>
              <a:spcBef>
                <a:spcPts val="0"/>
              </a:spcBef>
              <a:spcAft>
                <a:spcPts val="800"/>
              </a:spcAft>
              <a:buNone/>
            </a:pPr>
            <a:r>
              <a:rPr lang="en-US" sz="18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(8) Housing search and counseling services. </a:t>
            </a:r>
          </a:p>
          <a:p>
            <a:pPr marL="68580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(ii) Other eligible costs are: </a:t>
            </a:r>
          </a:p>
          <a:p>
            <a:pPr marL="1371600" lvl="1" indent="-342900">
              <a:lnSpc>
                <a:spcPct val="107000"/>
              </a:lnSpc>
              <a:spcBef>
                <a:spcPts val="0"/>
              </a:spcBef>
              <a:spcAft>
                <a:spcPts val="800"/>
              </a:spcAft>
              <a:buAutoNum type="alphaUcParenBoth"/>
            </a:pPr>
            <a:r>
              <a:rPr lang="en-US" sz="1400" dirty="0">
                <a:solidFill>
                  <a:srgbClr val="72AF2F"/>
                </a:solidFill>
                <a:effectLst/>
                <a:latin typeface="Calibri" panose="020F0502020204030204" pitchFamily="34" charset="0"/>
                <a:ea typeface="Calibri" panose="020F0502020204030204" pitchFamily="34" charset="0"/>
                <a:cs typeface="Times New Roman" panose="02020603050405020304" pitchFamily="18" charset="0"/>
              </a:rPr>
              <a:t>Mediation with property owners and landlords on behalf of eligible program participants; </a:t>
            </a:r>
          </a:p>
          <a:p>
            <a:pPr marL="1371600" lvl="1" indent="-342900">
              <a:lnSpc>
                <a:spcPct val="107000"/>
              </a:lnSpc>
              <a:spcBef>
                <a:spcPts val="0"/>
              </a:spcBef>
              <a:spcAft>
                <a:spcPts val="800"/>
              </a:spcAft>
              <a:buAutoNum type="alphaUcParenBoth"/>
            </a:pPr>
            <a:r>
              <a:rPr lang="en-US" sz="1400" dirty="0">
                <a:effectLst/>
                <a:latin typeface="Calibri" panose="020F0502020204030204" pitchFamily="34" charset="0"/>
                <a:ea typeface="Calibri" panose="020F0502020204030204" pitchFamily="34" charset="0"/>
                <a:cs typeface="Times New Roman" panose="02020603050405020304" pitchFamily="18" charset="0"/>
              </a:rPr>
              <a:t>Credit counseling, accessing a free personal credit report, and resolving personal credit issues; and </a:t>
            </a:r>
          </a:p>
          <a:p>
            <a:pPr marL="1371600" lvl="1" indent="-342900">
              <a:lnSpc>
                <a:spcPct val="107000"/>
              </a:lnSpc>
              <a:spcBef>
                <a:spcPts val="0"/>
              </a:spcBef>
              <a:spcAft>
                <a:spcPts val="800"/>
              </a:spcAft>
              <a:buAutoNum type="alphaUcParenBoth"/>
            </a:pPr>
            <a:r>
              <a:rPr lang="en-US" sz="1400" dirty="0">
                <a:effectLst/>
                <a:latin typeface="Calibri" panose="020F0502020204030204" pitchFamily="34" charset="0"/>
                <a:ea typeface="Calibri" panose="020F0502020204030204" pitchFamily="34" charset="0"/>
                <a:cs typeface="Times New Roman" panose="02020603050405020304" pitchFamily="18" charset="0"/>
              </a:rPr>
              <a:t>The payment of rental application fees.</a:t>
            </a:r>
            <a:endParaRPr lang="en-US" dirty="0"/>
          </a:p>
          <a:p>
            <a:endParaRPr lang="en-VI" dirty="0"/>
          </a:p>
        </p:txBody>
      </p:sp>
      <p:sp>
        <p:nvSpPr>
          <p:cNvPr id="4" name="Content Placeholder 3">
            <a:extLst>
              <a:ext uri="{FF2B5EF4-FFF2-40B4-BE49-F238E27FC236}">
                <a16:creationId xmlns:a16="http://schemas.microsoft.com/office/drawing/2014/main" id="{4AABB775-BDD5-427C-80DF-390CB830CBFD}"/>
              </a:ext>
            </a:extLst>
          </p:cNvPr>
          <p:cNvSpPr>
            <a:spLocks noGrp="1"/>
          </p:cNvSpPr>
          <p:nvPr>
            <p:ph sz="half" idx="2"/>
          </p:nvPr>
        </p:nvSpPr>
        <p:spPr/>
        <p:txBody>
          <a:bodyPr/>
          <a:lstStyle/>
          <a:p>
            <a:pPr marL="0" indent="0">
              <a:buNone/>
            </a:pPr>
            <a:r>
              <a:rPr lang="en-US" sz="2400" b="1" dirty="0"/>
              <a:t>Housing Navigation Activities</a:t>
            </a:r>
          </a:p>
          <a:p>
            <a:r>
              <a:rPr lang="en-US" sz="2400" dirty="0">
                <a:solidFill>
                  <a:srgbClr val="72AF2F"/>
                </a:solidFill>
              </a:rPr>
              <a:t>Working with the landlord and tenant if tenancy issues arise (along with Case Manager)</a:t>
            </a:r>
          </a:p>
          <a:p>
            <a:r>
              <a:rPr lang="en-US" sz="2400" dirty="0">
                <a:solidFill>
                  <a:srgbClr val="72AF2F"/>
                </a:solidFill>
              </a:rPr>
              <a:t>Negotiating application fees (timing of payment, amount of fee, refundability, etc.)</a:t>
            </a:r>
          </a:p>
          <a:p>
            <a:endParaRPr lang="en-VI" dirty="0"/>
          </a:p>
        </p:txBody>
      </p:sp>
    </p:spTree>
    <p:extLst>
      <p:ext uri="{BB962C8B-B14F-4D97-AF65-F5344CB8AC3E}">
        <p14:creationId xmlns:p14="http://schemas.microsoft.com/office/powerpoint/2010/main" val="2675570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86FCA-35D7-45AD-86C5-DAEED0C8BB75}"/>
              </a:ext>
            </a:extLst>
          </p:cNvPr>
          <p:cNvSpPr>
            <a:spLocks noGrp="1"/>
          </p:cNvSpPr>
          <p:nvPr>
            <p:ph type="title"/>
          </p:nvPr>
        </p:nvSpPr>
        <p:spPr/>
        <p:txBody>
          <a:bodyPr/>
          <a:lstStyle/>
          <a:p>
            <a:r>
              <a:rPr lang="en-US" dirty="0"/>
              <a:t>ESG Programs</a:t>
            </a:r>
            <a:endParaRPr lang="en-VI" dirty="0"/>
          </a:p>
        </p:txBody>
      </p:sp>
      <p:sp>
        <p:nvSpPr>
          <p:cNvPr id="3" name="Text Placeholder 2">
            <a:extLst>
              <a:ext uri="{FF2B5EF4-FFF2-40B4-BE49-F238E27FC236}">
                <a16:creationId xmlns:a16="http://schemas.microsoft.com/office/drawing/2014/main" id="{4EA97EAD-E6DF-45D0-B4FD-B2A08C676C61}"/>
              </a:ext>
            </a:extLst>
          </p:cNvPr>
          <p:cNvSpPr>
            <a:spLocks noGrp="1"/>
          </p:cNvSpPr>
          <p:nvPr>
            <p:ph type="body" idx="1"/>
          </p:nvPr>
        </p:nvSpPr>
        <p:spPr/>
        <p:txBody>
          <a:bodyPr/>
          <a:lstStyle/>
          <a:p>
            <a:endParaRPr lang="en-VI"/>
          </a:p>
        </p:txBody>
      </p:sp>
    </p:spTree>
    <p:extLst>
      <p:ext uri="{BB962C8B-B14F-4D97-AF65-F5344CB8AC3E}">
        <p14:creationId xmlns:p14="http://schemas.microsoft.com/office/powerpoint/2010/main" val="3495427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3DDAF-EB0C-4419-9D2E-2E65C73AA505}"/>
              </a:ext>
            </a:extLst>
          </p:cNvPr>
          <p:cNvSpPr>
            <a:spLocks noGrp="1"/>
          </p:cNvSpPr>
          <p:nvPr>
            <p:ph type="title"/>
          </p:nvPr>
        </p:nvSpPr>
        <p:spPr/>
        <p:txBody>
          <a:bodyPr/>
          <a:lstStyle/>
          <a:p>
            <a:r>
              <a:rPr lang="en-US" sz="4400" dirty="0">
                <a:effectLst/>
                <a:latin typeface="Calibri" panose="020F0502020204030204" pitchFamily="34" charset="0"/>
                <a:ea typeface="Calibri" panose="020F0502020204030204" pitchFamily="34" charset="0"/>
                <a:cs typeface="Times New Roman" panose="02020603050405020304" pitchFamily="18" charset="0"/>
              </a:rPr>
              <a:t>ESG Interim Rule</a:t>
            </a:r>
            <a:endParaRPr lang="en-VI" dirty="0"/>
          </a:p>
        </p:txBody>
      </p:sp>
      <p:sp>
        <p:nvSpPr>
          <p:cNvPr id="3" name="Content Placeholder 2">
            <a:extLst>
              <a:ext uri="{FF2B5EF4-FFF2-40B4-BE49-F238E27FC236}">
                <a16:creationId xmlns:a16="http://schemas.microsoft.com/office/drawing/2014/main" id="{010A28EB-6162-4F76-867D-138C25E97F91}"/>
              </a:ext>
            </a:extLst>
          </p:cNvPr>
          <p:cNvSpPr>
            <a:spLocks noGrp="1"/>
          </p:cNvSpPr>
          <p:nvPr>
            <p:ph sz="half" idx="1"/>
          </p:nvPr>
        </p:nvSpPr>
        <p:spPr/>
        <p:txBody>
          <a:bodyPr>
            <a:normAutofit fontScale="77500" lnSpcReduction="20000"/>
          </a:bodyPr>
          <a:lstStyle/>
          <a:p>
            <a:pPr marL="0" marR="0" indent="0">
              <a:lnSpc>
                <a:spcPct val="107000"/>
              </a:lnSpc>
              <a:spcBef>
                <a:spcPts val="0"/>
              </a:spcBef>
              <a:spcAft>
                <a:spcPts val="800"/>
              </a:spcAft>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Subpart B—Program Components and Eligible Activities </a:t>
            </a:r>
          </a:p>
          <a:p>
            <a:pPr marL="0" marR="0" indent="0">
              <a:lnSpc>
                <a:spcPct val="107000"/>
              </a:lnSpc>
              <a:spcBef>
                <a:spcPts val="0"/>
              </a:spcBef>
              <a:spcAft>
                <a:spcPts val="800"/>
              </a:spcAft>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 576.105 Housing relocation and stabilization services.</a:t>
            </a:r>
          </a:p>
          <a:p>
            <a:pPr marR="0" indent="0">
              <a:lnSpc>
                <a:spcPct val="107000"/>
              </a:lnSpc>
              <a:spcBef>
                <a:spcPts val="0"/>
              </a:spcBef>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(1) Housing search and placement. Services or activities necessary to assist program participants in </a:t>
            </a:r>
            <a:r>
              <a:rPr lang="en-US" sz="2400" dirty="0">
                <a:solidFill>
                  <a:srgbClr val="72AF2F"/>
                </a:solidFill>
                <a:effectLst/>
                <a:latin typeface="Calibri" panose="020F0502020204030204" pitchFamily="34" charset="0"/>
                <a:ea typeface="Calibri" panose="020F0502020204030204" pitchFamily="34" charset="0"/>
                <a:cs typeface="Times New Roman" panose="02020603050405020304" pitchFamily="18" charset="0"/>
              </a:rPr>
              <a:t>locating</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obtaining</a:t>
            </a:r>
            <a:r>
              <a:rPr lang="en-US" sz="2400" dirty="0">
                <a:effectLst/>
                <a:latin typeface="Calibri" panose="020F0502020204030204" pitchFamily="34" charset="0"/>
                <a:ea typeface="Calibri" panose="020F0502020204030204" pitchFamily="34" charset="0"/>
                <a:cs typeface="Times New Roman" panose="02020603050405020304" pitchFamily="18" charset="0"/>
              </a:rPr>
              <a:t>, and </a:t>
            </a:r>
            <a:r>
              <a:rPr lang="en-US" sz="2400" dirty="0">
                <a:solidFill>
                  <a:srgbClr val="FF9900"/>
                </a:solidFill>
                <a:effectLst/>
                <a:latin typeface="Calibri" panose="020F0502020204030204" pitchFamily="34" charset="0"/>
                <a:ea typeface="Calibri" panose="020F0502020204030204" pitchFamily="34" charset="0"/>
                <a:cs typeface="Times New Roman" panose="02020603050405020304" pitchFamily="18" charset="0"/>
              </a:rPr>
              <a:t>retaining</a:t>
            </a:r>
            <a:r>
              <a:rPr lang="en-US" sz="2400" dirty="0">
                <a:effectLst/>
                <a:latin typeface="Calibri" panose="020F0502020204030204" pitchFamily="34" charset="0"/>
                <a:ea typeface="Calibri" panose="020F0502020204030204" pitchFamily="34" charset="0"/>
                <a:cs typeface="Times New Roman" panose="02020603050405020304" pitchFamily="18" charset="0"/>
              </a:rPr>
              <a:t> suitable permanent housing, include the following: </a:t>
            </a:r>
          </a:p>
          <a:p>
            <a:pPr marL="685800" marR="0" indent="0">
              <a:lnSpc>
                <a:spcPct val="107000"/>
              </a:lnSpc>
              <a:spcBef>
                <a:spcPts val="0"/>
              </a:spcBef>
              <a:spcAft>
                <a:spcPts val="800"/>
              </a:spcAft>
              <a:buNone/>
            </a:pPr>
            <a:r>
              <a:rPr lang="en-US" sz="2400" dirty="0">
                <a:solidFill>
                  <a:srgbClr val="72AF2F"/>
                </a:solidFill>
                <a:effectLst/>
                <a:latin typeface="Calibri" panose="020F0502020204030204" pitchFamily="34" charset="0"/>
                <a:ea typeface="Calibri" panose="020F0502020204030204" pitchFamily="34" charset="0"/>
                <a:cs typeface="Times New Roman" panose="02020603050405020304" pitchFamily="18" charset="0"/>
              </a:rPr>
              <a:t>(</a:t>
            </a:r>
            <a:r>
              <a:rPr lang="en-US" sz="2400" dirty="0" err="1">
                <a:solidFill>
                  <a:srgbClr val="72AF2F"/>
                </a:solidFill>
                <a:effectLst/>
                <a:latin typeface="Calibri" panose="020F0502020204030204" pitchFamily="34" charset="0"/>
                <a:ea typeface="Calibri" panose="020F0502020204030204" pitchFamily="34" charset="0"/>
                <a:cs typeface="Times New Roman" panose="02020603050405020304" pitchFamily="18" charset="0"/>
              </a:rPr>
              <a:t>i</a:t>
            </a:r>
            <a:r>
              <a:rPr lang="en-US" sz="2400" dirty="0">
                <a:solidFill>
                  <a:srgbClr val="72AF2F"/>
                </a:solidFill>
                <a:effectLst/>
                <a:latin typeface="Calibri" panose="020F0502020204030204" pitchFamily="34" charset="0"/>
                <a:ea typeface="Calibri" panose="020F0502020204030204" pitchFamily="34" charset="0"/>
                <a:cs typeface="Times New Roman" panose="02020603050405020304" pitchFamily="18" charset="0"/>
              </a:rPr>
              <a:t>) Assessment of housing barriers, needs, and preferences; </a:t>
            </a:r>
          </a:p>
          <a:p>
            <a:pPr marL="685800" marR="0" indent="0">
              <a:lnSpc>
                <a:spcPct val="107000"/>
              </a:lnSpc>
              <a:spcBef>
                <a:spcPts val="0"/>
              </a:spcBef>
              <a:spcAft>
                <a:spcPts val="800"/>
              </a:spcAft>
              <a:buNone/>
            </a:pPr>
            <a:r>
              <a:rPr lang="en-US" sz="2400" dirty="0">
                <a:solidFill>
                  <a:srgbClr val="72AF2F"/>
                </a:solidFill>
                <a:effectLst/>
                <a:latin typeface="Calibri" panose="020F0502020204030204" pitchFamily="34" charset="0"/>
                <a:ea typeface="Calibri" panose="020F0502020204030204" pitchFamily="34" charset="0"/>
                <a:cs typeface="Times New Roman" panose="02020603050405020304" pitchFamily="18" charset="0"/>
              </a:rPr>
              <a:t>(ii) Development of an action plan for locating housing; </a:t>
            </a:r>
          </a:p>
          <a:p>
            <a:endParaRPr lang="en-VI" dirty="0"/>
          </a:p>
        </p:txBody>
      </p:sp>
      <p:sp>
        <p:nvSpPr>
          <p:cNvPr id="4" name="Content Placeholder 3">
            <a:extLst>
              <a:ext uri="{FF2B5EF4-FFF2-40B4-BE49-F238E27FC236}">
                <a16:creationId xmlns:a16="http://schemas.microsoft.com/office/drawing/2014/main" id="{1939B59A-A6E1-4B4D-BAEC-DB1BBA0881AD}"/>
              </a:ext>
            </a:extLst>
          </p:cNvPr>
          <p:cNvSpPr>
            <a:spLocks noGrp="1"/>
          </p:cNvSpPr>
          <p:nvPr>
            <p:ph sz="half" idx="2"/>
          </p:nvPr>
        </p:nvSpPr>
        <p:spPr/>
        <p:txBody>
          <a:bodyPr>
            <a:normAutofit fontScale="77500" lnSpcReduction="20000"/>
          </a:bodyPr>
          <a:lstStyle/>
          <a:p>
            <a:pPr marL="0" indent="0">
              <a:buNone/>
            </a:pPr>
            <a:r>
              <a:rPr lang="en-US" sz="2300" b="1" dirty="0"/>
              <a:t>Housing Navigation Activities</a:t>
            </a:r>
          </a:p>
          <a:p>
            <a:r>
              <a:rPr lang="en-US" sz="2300" dirty="0">
                <a:solidFill>
                  <a:srgbClr val="72AF2F"/>
                </a:solidFill>
              </a:rPr>
              <a:t>Determining type of unit needed &amp; preferred by the participant</a:t>
            </a:r>
          </a:p>
          <a:p>
            <a:r>
              <a:rPr lang="en-US" sz="2300" dirty="0">
                <a:solidFill>
                  <a:srgbClr val="72AF2F"/>
                </a:solidFill>
              </a:rPr>
              <a:t>Determining potential barriers (criminal history, rental history, credit history)</a:t>
            </a:r>
          </a:p>
          <a:p>
            <a:pPr lvl="1"/>
            <a:r>
              <a:rPr lang="en-US" sz="2300" i="1" dirty="0"/>
              <a:t>Could include running a background check to see what a landlord would see, </a:t>
            </a:r>
            <a:r>
              <a:rPr lang="en-US" sz="2300" b="1" i="1" dirty="0"/>
              <a:t>NOT</a:t>
            </a:r>
            <a:r>
              <a:rPr lang="en-US" sz="2300" i="1" dirty="0"/>
              <a:t> to screen out participants</a:t>
            </a:r>
          </a:p>
          <a:p>
            <a:r>
              <a:rPr lang="en-US" sz="2300" dirty="0">
                <a:solidFill>
                  <a:srgbClr val="7030A0"/>
                </a:solidFill>
              </a:rPr>
              <a:t>Helping participants identify what is needed to address those barriers </a:t>
            </a:r>
            <a:r>
              <a:rPr lang="en-US" sz="2300" dirty="0"/>
              <a:t>(letters of recommendation, reports from a P.O., letter from participant)</a:t>
            </a:r>
          </a:p>
          <a:p>
            <a:r>
              <a:rPr lang="en-US" sz="2300" dirty="0">
                <a:solidFill>
                  <a:srgbClr val="FF9900"/>
                </a:solidFill>
              </a:rPr>
              <a:t>Working with the landlord and tenant if tenancy issues arise </a:t>
            </a:r>
            <a:r>
              <a:rPr lang="en-US" sz="2300" dirty="0"/>
              <a:t>(along with Case Manager)</a:t>
            </a:r>
          </a:p>
          <a:p>
            <a:endParaRPr lang="en-VI" dirty="0"/>
          </a:p>
        </p:txBody>
      </p:sp>
    </p:spTree>
    <p:extLst>
      <p:ext uri="{BB962C8B-B14F-4D97-AF65-F5344CB8AC3E}">
        <p14:creationId xmlns:p14="http://schemas.microsoft.com/office/powerpoint/2010/main" val="3778529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ACF4D-E8B3-4F18-BC5D-3E3A4CEE30B8}"/>
              </a:ext>
            </a:extLst>
          </p:cNvPr>
          <p:cNvSpPr>
            <a:spLocks noGrp="1"/>
          </p:cNvSpPr>
          <p:nvPr>
            <p:ph type="title"/>
          </p:nvPr>
        </p:nvSpPr>
        <p:spPr/>
        <p:txBody>
          <a:bodyPr/>
          <a:lstStyle/>
          <a:p>
            <a:r>
              <a:rPr lang="en-US" sz="4400" dirty="0">
                <a:effectLst/>
                <a:latin typeface="Calibri" panose="020F0502020204030204" pitchFamily="34" charset="0"/>
                <a:ea typeface="Calibri" panose="020F0502020204030204" pitchFamily="34" charset="0"/>
                <a:cs typeface="Times New Roman" panose="02020603050405020304" pitchFamily="18" charset="0"/>
              </a:rPr>
              <a:t>ESG Interim Rule</a:t>
            </a:r>
            <a:endParaRPr lang="en-VI" dirty="0"/>
          </a:p>
        </p:txBody>
      </p:sp>
      <p:sp>
        <p:nvSpPr>
          <p:cNvPr id="3" name="Content Placeholder 2">
            <a:extLst>
              <a:ext uri="{FF2B5EF4-FFF2-40B4-BE49-F238E27FC236}">
                <a16:creationId xmlns:a16="http://schemas.microsoft.com/office/drawing/2014/main" id="{4F8EB708-B45E-4006-82FC-3231E4BCA3FA}"/>
              </a:ext>
            </a:extLst>
          </p:cNvPr>
          <p:cNvSpPr>
            <a:spLocks noGrp="1"/>
          </p:cNvSpPr>
          <p:nvPr>
            <p:ph sz="half" idx="1"/>
          </p:nvPr>
        </p:nvSpPr>
        <p:spPr/>
        <p:txBody>
          <a:bodyPr>
            <a:normAutofit fontScale="62500" lnSpcReduction="20000"/>
          </a:bodyPr>
          <a:lstStyle/>
          <a:p>
            <a:pPr marL="0" marR="0" indent="0">
              <a:lnSpc>
                <a:spcPct val="107000"/>
              </a:lnSpc>
              <a:spcBef>
                <a:spcPts val="0"/>
              </a:spcBef>
              <a:spcAft>
                <a:spcPts val="800"/>
              </a:spcAft>
              <a:buNone/>
            </a:pPr>
            <a:r>
              <a:rPr lang="en-US" sz="2400" b="1"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Subpart B—Program Components and Eligible Activities </a:t>
            </a:r>
          </a:p>
          <a:p>
            <a:pPr marL="0" marR="0" indent="0">
              <a:lnSpc>
                <a:spcPct val="107000"/>
              </a:lnSpc>
              <a:spcBef>
                <a:spcPts val="0"/>
              </a:spcBef>
              <a:spcAft>
                <a:spcPts val="800"/>
              </a:spcAft>
              <a:buNone/>
            </a:pPr>
            <a:r>
              <a:rPr lang="en-US" sz="2400" b="1"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 576.105 Housing relocation and stabilization services.</a:t>
            </a:r>
          </a:p>
          <a:p>
            <a:pPr marL="571500" marR="0" indent="-342900">
              <a:lnSpc>
                <a:spcPct val="107000"/>
              </a:lnSpc>
              <a:spcBef>
                <a:spcPts val="0"/>
              </a:spcBef>
              <a:spcAft>
                <a:spcPts val="800"/>
              </a:spcAft>
              <a:buAutoNum type="arabicParenBoth"/>
            </a:pPr>
            <a:r>
              <a:rPr lang="en-US" sz="24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Housing search and placement. </a:t>
            </a:r>
          </a:p>
          <a:p>
            <a:pPr marL="685800" marR="0" indent="0">
              <a:lnSpc>
                <a:spcPct val="107000"/>
              </a:lnSpc>
              <a:spcBef>
                <a:spcPts val="0"/>
              </a:spcBef>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(iii) </a:t>
            </a:r>
            <a:r>
              <a:rPr lang="en-US" sz="2400" dirty="0">
                <a:solidFill>
                  <a:srgbClr val="72AF2F"/>
                </a:solidFill>
                <a:effectLst/>
                <a:latin typeface="Calibri" panose="020F0502020204030204" pitchFamily="34" charset="0"/>
                <a:ea typeface="Calibri" panose="020F0502020204030204" pitchFamily="34" charset="0"/>
                <a:cs typeface="Times New Roman" panose="02020603050405020304" pitchFamily="18" charset="0"/>
              </a:rPr>
              <a:t>Housing search</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685800" marR="0" indent="0">
              <a:lnSpc>
                <a:spcPct val="107000"/>
              </a:lnSpc>
              <a:spcBef>
                <a:spcPts val="0"/>
              </a:spcBef>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(iv</a:t>
            </a:r>
            <a:r>
              <a:rPr lang="en-US"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Outreach to and negotiation with owners; </a:t>
            </a:r>
          </a:p>
          <a:p>
            <a:pPr marL="685800" marR="0" indent="0">
              <a:lnSpc>
                <a:spcPct val="107000"/>
              </a:lnSpc>
              <a:spcBef>
                <a:spcPts val="0"/>
              </a:spcBef>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(v) </a:t>
            </a:r>
            <a:r>
              <a:rPr lang="en-US" sz="2400" dirty="0">
                <a:solidFill>
                  <a:srgbClr val="FF9900"/>
                </a:solidFill>
                <a:effectLst/>
                <a:latin typeface="Calibri" panose="020F0502020204030204" pitchFamily="34" charset="0"/>
                <a:ea typeface="Calibri" panose="020F0502020204030204" pitchFamily="34" charset="0"/>
                <a:cs typeface="Times New Roman" panose="02020603050405020304" pitchFamily="18" charset="0"/>
              </a:rPr>
              <a:t>Assistance with submitting rental applications and understanding leases; </a:t>
            </a:r>
          </a:p>
          <a:p>
            <a:pPr marL="685800" marR="0" indent="0">
              <a:lnSpc>
                <a:spcPct val="107000"/>
              </a:lnSpc>
              <a:spcBef>
                <a:spcPts val="0"/>
              </a:spcBef>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(vi) </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Assessment of housing for compliance with Emergency Solutions Grant (ESG) requirements for habitability, </a:t>
            </a:r>
            <a:r>
              <a:rPr lang="en-US" sz="2400" dirty="0">
                <a:effectLst/>
                <a:latin typeface="Calibri" panose="020F0502020204030204" pitchFamily="34" charset="0"/>
                <a:ea typeface="Calibri" panose="020F0502020204030204" pitchFamily="34" charset="0"/>
                <a:cs typeface="Times New Roman" panose="02020603050405020304" pitchFamily="18" charset="0"/>
              </a:rPr>
              <a:t>lead-based paint, and rent reasonableness; </a:t>
            </a:r>
          </a:p>
          <a:p>
            <a:pPr marL="685800" marR="0" indent="0">
              <a:lnSpc>
                <a:spcPct val="107000"/>
              </a:lnSpc>
              <a:spcBef>
                <a:spcPts val="0"/>
              </a:spcBef>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(vii) Assistance with obtaining utilities and making moving arrangements; and </a:t>
            </a:r>
          </a:p>
          <a:p>
            <a:pPr marL="685800" marR="0" indent="0">
              <a:lnSpc>
                <a:spcPct val="107000"/>
              </a:lnSpc>
              <a:spcBef>
                <a:spcPts val="0"/>
              </a:spcBef>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(viii) Tenant counseling.</a:t>
            </a:r>
          </a:p>
          <a:p>
            <a:endParaRPr lang="en-VI" dirty="0"/>
          </a:p>
        </p:txBody>
      </p:sp>
      <p:sp>
        <p:nvSpPr>
          <p:cNvPr id="4" name="Content Placeholder 3">
            <a:extLst>
              <a:ext uri="{FF2B5EF4-FFF2-40B4-BE49-F238E27FC236}">
                <a16:creationId xmlns:a16="http://schemas.microsoft.com/office/drawing/2014/main" id="{266CC03D-B884-423A-AC35-A13A329AEC96}"/>
              </a:ext>
            </a:extLst>
          </p:cNvPr>
          <p:cNvSpPr>
            <a:spLocks noGrp="1"/>
          </p:cNvSpPr>
          <p:nvPr>
            <p:ph sz="half" idx="2"/>
          </p:nvPr>
        </p:nvSpPr>
        <p:spPr/>
        <p:txBody>
          <a:bodyPr>
            <a:normAutofit fontScale="62500" lnSpcReduction="20000"/>
          </a:bodyPr>
          <a:lstStyle/>
          <a:p>
            <a:pPr marL="0" indent="0">
              <a:buNone/>
            </a:pPr>
            <a:r>
              <a:rPr lang="en-US" sz="2400" b="1" dirty="0"/>
              <a:t>Housing Navigation Activities</a:t>
            </a:r>
          </a:p>
          <a:p>
            <a:r>
              <a:rPr lang="en-US" sz="2400" dirty="0">
                <a:solidFill>
                  <a:srgbClr val="72AF2F"/>
                </a:solidFill>
              </a:rPr>
              <a:t>Finding open units</a:t>
            </a:r>
          </a:p>
          <a:p>
            <a:r>
              <a:rPr lang="en-US" sz="2400" dirty="0">
                <a:solidFill>
                  <a:srgbClr val="7030A0"/>
                </a:solidFill>
              </a:rPr>
              <a:t>Landlord recruitment</a:t>
            </a:r>
          </a:p>
          <a:p>
            <a:r>
              <a:rPr lang="en-US" sz="2400" dirty="0">
                <a:solidFill>
                  <a:srgbClr val="7030A0"/>
                </a:solidFill>
              </a:rPr>
              <a:t>Negotiating lease terms </a:t>
            </a:r>
            <a:r>
              <a:rPr lang="en-US" sz="2400" dirty="0"/>
              <a:t>(ex: including utilities, reducing rent so unit meets FMR/Rent Reasonableness)</a:t>
            </a:r>
          </a:p>
          <a:p>
            <a:r>
              <a:rPr lang="en-US" sz="2400" dirty="0">
                <a:solidFill>
                  <a:srgbClr val="FF9900"/>
                </a:solidFill>
              </a:rPr>
              <a:t>Helping participants submit complete application package</a:t>
            </a:r>
          </a:p>
          <a:p>
            <a:r>
              <a:rPr lang="en-US" sz="2400" dirty="0">
                <a:solidFill>
                  <a:srgbClr val="FF9900"/>
                </a:solidFill>
              </a:rPr>
              <a:t>Discussing lease terms with tenant to ensure understanding </a:t>
            </a:r>
            <a:r>
              <a:rPr lang="en-US" sz="2400" dirty="0"/>
              <a:t>(prior to lease signing and during tenancy)</a:t>
            </a:r>
          </a:p>
          <a:p>
            <a:r>
              <a:rPr lang="en-US" sz="2400" dirty="0">
                <a:solidFill>
                  <a:srgbClr val="7030A0"/>
                </a:solidFill>
              </a:rPr>
              <a:t>Negotiating application fees </a:t>
            </a:r>
            <a:r>
              <a:rPr lang="en-US" sz="2400" dirty="0"/>
              <a:t>(timing of payment, amount of fee, refundability, etc.)</a:t>
            </a:r>
          </a:p>
          <a:p>
            <a:r>
              <a:rPr lang="en-US" sz="2400" dirty="0">
                <a:solidFill>
                  <a:srgbClr val="FF0000"/>
                </a:solidFill>
              </a:rPr>
              <a:t>Conducting habitability inspections</a:t>
            </a:r>
          </a:p>
          <a:p>
            <a:endParaRPr lang="en-VI" dirty="0"/>
          </a:p>
        </p:txBody>
      </p:sp>
    </p:spTree>
    <p:extLst>
      <p:ext uri="{BB962C8B-B14F-4D97-AF65-F5344CB8AC3E}">
        <p14:creationId xmlns:p14="http://schemas.microsoft.com/office/powerpoint/2010/main" val="937091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sis">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BBF5D7C-90AF-408A-B515-5CD5355B6C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44070</TotalTime>
  <Words>1421</Words>
  <Application>Microsoft Office PowerPoint</Application>
  <PresentationFormat>Widescreen</PresentationFormat>
  <Paragraphs>160</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Calibri</vt:lpstr>
      <vt:lpstr>Corbel</vt:lpstr>
      <vt:lpstr>Source Sans Pro</vt:lpstr>
      <vt:lpstr>Basis</vt:lpstr>
      <vt:lpstr>Housing Navigation-Advanced </vt:lpstr>
      <vt:lpstr>Agenda</vt:lpstr>
      <vt:lpstr>Funding</vt:lpstr>
      <vt:lpstr>CoC Programs</vt:lpstr>
      <vt:lpstr>CoC Interim Rule</vt:lpstr>
      <vt:lpstr>CoC Interim Rule</vt:lpstr>
      <vt:lpstr>ESG Programs</vt:lpstr>
      <vt:lpstr>ESG Interim Rule</vt:lpstr>
      <vt:lpstr>ESG Interim Rule</vt:lpstr>
      <vt:lpstr>match</vt:lpstr>
      <vt:lpstr>CoC Program Match</vt:lpstr>
      <vt:lpstr>CoC Program Match</vt:lpstr>
      <vt:lpstr>ESG Program Match</vt:lpstr>
      <vt:lpstr>ESG Program Match</vt:lpstr>
      <vt:lpstr>Advanced Tips and Tricks</vt:lpstr>
      <vt:lpstr>Advanced Tips and Tricks</vt:lpstr>
      <vt:lpstr>Advanced Tips and Tricks</vt:lpstr>
      <vt:lpstr>Advanced Tips and Tricks</vt:lpstr>
      <vt:lpstr>Advanced Tips and Tricks</vt:lpstr>
      <vt:lpstr>Advanced Tips and Tricks</vt:lpstr>
      <vt:lpstr>Takeaways</vt:lpstr>
      <vt:lpstr>Q&amp;A</vt:lpstr>
      <vt:lpstr>Contact Information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Carrie Poser</dc:creator>
  <cp:keywords/>
  <cp:lastModifiedBy>Leigh Polodna</cp:lastModifiedBy>
  <cp:revision>918</cp:revision>
  <dcterms:created xsi:type="dcterms:W3CDTF">2016-02-03T16:01:10Z</dcterms:created>
  <dcterms:modified xsi:type="dcterms:W3CDTF">2021-02-25T14:40:13Z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TC028952549991</vt:lpwstr>
  </property>
</Properties>
</file>