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19"/>
  </p:notesMasterIdLst>
  <p:handoutMasterIdLst>
    <p:handoutMasterId r:id="rId20"/>
  </p:handoutMasterIdLst>
  <p:sldIdLst>
    <p:sldId id="256" r:id="rId3"/>
    <p:sldId id="581" r:id="rId4"/>
    <p:sldId id="582" r:id="rId5"/>
    <p:sldId id="509" r:id="rId6"/>
    <p:sldId id="533" r:id="rId7"/>
    <p:sldId id="569" r:id="rId8"/>
    <p:sldId id="534" r:id="rId9"/>
    <p:sldId id="568" r:id="rId10"/>
    <p:sldId id="571" r:id="rId11"/>
    <p:sldId id="578" r:id="rId12"/>
    <p:sldId id="572" r:id="rId13"/>
    <p:sldId id="574" r:id="rId14"/>
    <p:sldId id="573" r:id="rId15"/>
    <p:sldId id="577" r:id="rId16"/>
    <p:sldId id="575" r:id="rId17"/>
    <p:sldId id="57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86" d="100"/>
          <a:sy n="86" d="100"/>
        </p:scale>
        <p:origin x="686" y="5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2102</c:v>
                </c:pt>
                <c:pt idx="1">
                  <c:v>1898</c:v>
                </c:pt>
                <c:pt idx="2">
                  <c:v>1849</c:v>
                </c:pt>
                <c:pt idx="3">
                  <c:v>1650</c:v>
                </c:pt>
                <c:pt idx="4">
                  <c:v>1457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ES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936</c:v>
                </c:pt>
                <c:pt idx="1">
                  <c:v>920</c:v>
                </c:pt>
                <c:pt idx="2">
                  <c:v>939</c:v>
                </c:pt>
                <c:pt idx="3">
                  <c:v>836</c:v>
                </c:pt>
                <c:pt idx="4">
                  <c:v>889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</c:v>
                </c:pt>
              </c:strCache>
            </c:strRef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1072</c:v>
                </c:pt>
                <c:pt idx="1">
                  <c:v>965</c:v>
                </c:pt>
                <c:pt idx="2">
                  <c:v>904</c:v>
                </c:pt>
                <c:pt idx="3">
                  <c:v>794</c:v>
                </c:pt>
                <c:pt idx="4">
                  <c:v>563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94</c:v>
                </c:pt>
                <c:pt idx="1">
                  <c:v>13</c:v>
                </c:pt>
                <c:pt idx="2">
                  <c:v>6</c:v>
                </c:pt>
                <c:pt idx="3">
                  <c:v>20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8613512"/>
        <c:axId val="288609984"/>
      </c:lineChart>
      <c:catAx>
        <c:axId val="28861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609984"/>
        <c:crosses val="autoZero"/>
        <c:auto val="1"/>
        <c:lblAlgn val="ctr"/>
        <c:lblOffset val="100"/>
        <c:noMultiLvlLbl val="0"/>
      </c:catAx>
      <c:valAx>
        <c:axId val="28860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61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717</c:v>
                </c:pt>
                <c:pt idx="1">
                  <c:v>1960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11"/>
          <c:y val="0.7004607102184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581"/>
          <c:y val="0.15004972014841911"/>
          <c:w val="0.41078863159118295"/>
          <c:h val="0.50138967175754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5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/>
                  </a:gs>
                  <a:gs pos="90000">
                    <a:schemeClr val="accent6">
                      <a:shade val="100000"/>
                      <a:satMod val="105000"/>
                    </a:schemeClr>
                  </a:gs>
                  <a:gs pos="100000">
                    <a:schemeClr val="accent6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8.2868140605270965E-2"/>
                  <c:y val="-0.149186966930349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267531349622207E-2"/>
                  <c:y val="9.6906997759397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291900004790902"/>
                  <c:y val="3.82001561902862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018061424551289E-2"/>
                  <c:y val="-2.0941916545575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5901030514359"/>
                      <c:h val="0.1481586527117647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9988819146172863"/>
                  <c:y val="1.7943026818951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1471</c:v>
                </c:pt>
                <c:pt idx="1">
                  <c:v>350</c:v>
                </c:pt>
                <c:pt idx="2">
                  <c:v>39</c:v>
                </c:pt>
                <c:pt idx="3">
                  <c:v>80</c:v>
                </c:pt>
                <c:pt idx="4">
                  <c:v>14</c:v>
                </c:pt>
                <c:pt idx="5">
                  <c:v>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021"/>
          <c:w val="0.62576199498238494"/>
          <c:h val="0.24304908490642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1.7017670838702842E-2"/>
          <c:y val="0.79440726159230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4793840215133"/>
          <c:y val="0.18244063242094738"/>
          <c:w val="0.67520676293537174"/>
          <c:h val="0.573654855643044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explosion val="29"/>
          <c:dPt>
            <c:idx val="0"/>
            <c:bubble3D val="0"/>
            <c:explosion val="4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4012399891727129"/>
                  <c:y val="-0.1020833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402850106801772"/>
                      <c:h val="0.1494381952255967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1678710950751546E-2"/>
                  <c:y val="-4.453111279865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95676609532812"/>
                      <c:h val="0.156535599192848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019374158677103"/>
                  <c:y val="1.6749372042111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1505695462985"/>
                      <c:h val="0.176825582671038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1821</c:v>
                </c:pt>
                <c:pt idx="1">
                  <c:v>94</c:v>
                </c:pt>
                <c:pt idx="2">
                  <c:v>38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211230349039771E-2"/>
          <c:y val="0.90994915016888989"/>
          <c:w val="0.82235065987082157"/>
          <c:h val="9.0050849831110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1.5437007084411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6.6851092545747431E-4"/>
                  <c:y val="-0.671069387523575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627</c:v>
                </c:pt>
                <c:pt idx="1">
                  <c:v>206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0620555801111"/>
          <c:y val="0.12203767686387727"/>
          <c:w val="0.57273008995385311"/>
          <c:h val="0.58013700677773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10"/>
          <c:dPt>
            <c:idx val="0"/>
            <c:bubble3D val="0"/>
            <c:explosion val="1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explosion val="11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3.969852353690579E-2"/>
                  <c:y val="-1.8221659427686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09661343173146E-2"/>
                  <c:y val="0.227927516239659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1601475127946"/>
                  <c:y val="1.4370479196295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7371065089880064"/>
                  <c:y val="-4.51973600855294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84589227602709"/>
                      <c:h val="0.1591789131422014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518</c:v>
                </c:pt>
                <c:pt idx="1">
                  <c:v>230</c:v>
                </c:pt>
                <c:pt idx="2">
                  <c:v>53</c:v>
                </c:pt>
                <c:pt idx="3">
                  <c:v>4</c:v>
                </c:pt>
                <c:pt idx="4">
                  <c:v>32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93201565918024"/>
          <c:y val="0.75078760390463617"/>
          <c:w val="0.69908640727782256"/>
          <c:h val="0.21875671758865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5024533952158"/>
          <c:y val="0.12852315010529894"/>
          <c:w val="0.50806010898701448"/>
          <c:h val="0.565150007444669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5335835501186162"/>
                  <c:y val="-0.197903771226547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73757868585874"/>
                      <c:h val="0.163552870703167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39126198662714"/>
                  <c:y val="3.0901168954406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431540558231"/>
                      <c:h val="0.1621415384145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5688684203781226"/>
                  <c:y val="3.1842768586241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747</c:v>
                </c:pt>
                <c:pt idx="1">
                  <c:v>57</c:v>
                </c:pt>
                <c:pt idx="2">
                  <c:v>36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991572350169738E-2"/>
          <c:y val="0.78974106982888526"/>
          <c:w val="0.77780534290152537"/>
          <c:h val="0.16713299980745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5.7697544189203587E-2"/>
                  <c:y val="-0.11460661467911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258576395329106E-2"/>
                  <c:y val="-0.5284430365451191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658</c:v>
                </c:pt>
                <c:pt idx="1">
                  <c:v>1294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8/9/2019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8/9/2019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8/9/2019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Ending Homelessness </a:t>
            </a:r>
            <a:br>
              <a:rPr lang="en-US" sz="6000" dirty="0" smtClean="0"/>
            </a:br>
            <a:r>
              <a:rPr lang="en-US" sz="6000" dirty="0" smtClean="0"/>
              <a:t>&amp; Coordinated Entry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Poser</a:t>
            </a:r>
          </a:p>
          <a:p>
            <a:r>
              <a:rPr lang="en-US" dirty="0" smtClean="0"/>
              <a:t>CoC Director, WI Balance of State CoC</a:t>
            </a:r>
          </a:p>
          <a:p>
            <a:r>
              <a:rPr lang="en-US" dirty="0" smtClean="0"/>
              <a:t>August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Total Units Needed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03784"/>
              </p:ext>
            </p:extLst>
          </p:nvPr>
        </p:nvGraphicFramePr>
        <p:xfrm>
          <a:off x="665825" y="1805557"/>
          <a:ext cx="7616782" cy="185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63487"/>
                <a:gridCol w="1322759"/>
                <a:gridCol w="1225119"/>
                <a:gridCol w="1135139"/>
                <a:gridCol w="1135139"/>
                <a:gridCol w="113513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PSH (1</a:t>
                      </a:r>
                      <a:r>
                        <a:rPr lang="en-US" b="1" baseline="30000" dirty="0" smtClean="0"/>
                        <a:t>st</a:t>
                      </a:r>
                      <a:r>
                        <a:rPr lang="en-US" b="1" dirty="0" smtClean="0"/>
                        <a:t> &amp; 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w/ICM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2,424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2,382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336029"/>
              </p:ext>
            </p:extLst>
          </p:nvPr>
        </p:nvGraphicFramePr>
        <p:xfrm>
          <a:off x="2041178" y="1168599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177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29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148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7/17/2019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376288"/>
              </p:ext>
            </p:extLst>
          </p:nvPr>
        </p:nvGraphicFramePr>
        <p:xfrm>
          <a:off x="2041178" y="3615434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155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10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145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403191"/>
              </p:ext>
            </p:extLst>
          </p:nvPr>
        </p:nvGraphicFramePr>
        <p:xfrm>
          <a:off x="6183967" y="1168599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148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72462"/>
              </p:ext>
            </p:extLst>
          </p:nvPr>
        </p:nvGraphicFramePr>
        <p:xfrm>
          <a:off x="6183967" y="3615434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145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115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</a:t>
                      </a:r>
                      <a:r>
                        <a:rPr lang="en-US" sz="1400" b="1" baseline="0" dirty="0" smtClean="0"/>
                        <a:t> 4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7/17/2019</a:t>
            </a:r>
            <a:endParaRPr lang="en-US" sz="1100" i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373590"/>
              </p:ext>
            </p:extLst>
          </p:nvPr>
        </p:nvGraphicFramePr>
        <p:xfrm>
          <a:off x="673219" y="1576582"/>
          <a:ext cx="4331171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70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3052"/>
              </p:ext>
            </p:extLst>
          </p:nvPr>
        </p:nvGraphicFramePr>
        <p:xfrm>
          <a:off x="673219" y="4203760"/>
          <a:ext cx="444458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032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</a:t>
                      </a:r>
                      <a:r>
                        <a:rPr lang="en-US" sz="1400" baseline="0" dirty="0" smtClean="0"/>
                        <a:t>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7191" y="1190093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without Children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2291" y="3817271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 Children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80235"/>
              </p:ext>
            </p:extLst>
          </p:nvPr>
        </p:nvGraphicFramePr>
        <p:xfrm>
          <a:off x="5716596" y="1576582"/>
          <a:ext cx="4331171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73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07882"/>
              </p:ext>
            </p:extLst>
          </p:nvPr>
        </p:nvGraphicFramePr>
        <p:xfrm>
          <a:off x="5716596" y="4203760"/>
          <a:ext cx="444458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032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36</a:t>
                      </a:r>
                      <a:r>
                        <a:rPr lang="en-US" sz="1400" baseline="0" dirty="0" smtClean="0"/>
                        <a:t> 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for housing for DV at the Balance of State 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(29+17= 46)  	HH w/children (10+4=14)   		</a:t>
            </a:r>
            <a:r>
              <a:rPr lang="en-US" b="1" dirty="0" smtClean="0">
                <a:solidFill>
                  <a:srgbClr val="7030A0"/>
                </a:solidFill>
              </a:rPr>
              <a:t>Total = 60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(68)		HH w/children (44)			</a:t>
            </a:r>
            <a:r>
              <a:rPr lang="en-US" b="1" dirty="0" smtClean="0">
                <a:solidFill>
                  <a:srgbClr val="7030A0"/>
                </a:solidFill>
              </a:rPr>
              <a:t>Total = 112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(29)		HH w/children (51)			</a:t>
            </a:r>
            <a:r>
              <a:rPr lang="en-US" b="1" dirty="0" smtClean="0">
                <a:solidFill>
                  <a:srgbClr val="7030A0"/>
                </a:solidFill>
              </a:rPr>
              <a:t>Total = 80 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Total Units:  252 units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97463"/>
              </p:ext>
            </p:extLst>
          </p:nvPr>
        </p:nvGraphicFramePr>
        <p:xfrm>
          <a:off x="585216" y="4754320"/>
          <a:ext cx="3933765" cy="185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63487"/>
                <a:gridCol w="1135139"/>
                <a:gridCol w="11351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PSH (1</a:t>
                      </a:r>
                      <a:r>
                        <a:rPr lang="en-US" b="1" baseline="30000" dirty="0" smtClean="0"/>
                        <a:t>st</a:t>
                      </a:r>
                      <a:r>
                        <a:rPr lang="en-US" b="1" dirty="0" smtClean="0"/>
                        <a:t> &amp; 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w/ICM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8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8/7</a:t>
            </a:r>
            <a:r>
              <a:rPr lang="en-US" sz="1100" i="1" dirty="0" smtClean="0"/>
              <a:t>/2019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324367"/>
              </p:ext>
            </p:extLst>
          </p:nvPr>
        </p:nvGraphicFramePr>
        <p:xfrm>
          <a:off x="297423" y="940566"/>
          <a:ext cx="5435881" cy="5262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0882"/>
                <a:gridCol w="773745"/>
                <a:gridCol w="692268"/>
                <a:gridCol w="601542"/>
                <a:gridCol w="577203"/>
                <a:gridCol w="626747"/>
                <a:gridCol w="626747"/>
                <a:gridCol w="626747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</a:t>
                      </a:r>
                      <a:r>
                        <a:rPr lang="en-US" sz="1200" dirty="0" smtClean="0"/>
                        <a:t>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DV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429607"/>
              </p:ext>
            </p:extLst>
          </p:nvPr>
        </p:nvGraphicFramePr>
        <p:xfrm>
          <a:off x="5959136" y="1251430"/>
          <a:ext cx="5362173" cy="4237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9157"/>
                <a:gridCol w="689067"/>
                <a:gridCol w="683227"/>
                <a:gridCol w="640349"/>
                <a:gridCol w="556759"/>
                <a:gridCol w="560596"/>
                <a:gridCol w="636509"/>
                <a:gridCol w="636509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DV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Winnebago-land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694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2,095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2,789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139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429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328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253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Non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12697" y="6261883"/>
            <a:ext cx="2716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Non-HMIS Prioritization List as of 7/13/2019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864268"/>
              </p:ext>
            </p:extLst>
          </p:nvPr>
        </p:nvGraphicFramePr>
        <p:xfrm>
          <a:off x="733009" y="1043748"/>
          <a:ext cx="4216678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6067"/>
                <a:gridCol w="748594"/>
                <a:gridCol w="762000"/>
                <a:gridCol w="755373"/>
                <a:gridCol w="874644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Compare</a:t>
                      </a:r>
                      <a:r>
                        <a:rPr lang="en-US" sz="1200" baseline="0" dirty="0" smtClean="0"/>
                        <a:t> (2/2019)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06075"/>
              </p:ext>
            </p:extLst>
          </p:nvPr>
        </p:nvGraphicFramePr>
        <p:xfrm>
          <a:off x="5603999" y="1028818"/>
          <a:ext cx="4870990" cy="397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2553"/>
                <a:gridCol w="798005"/>
                <a:gridCol w="815008"/>
                <a:gridCol w="728870"/>
                <a:gridCol w="966554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Compare</a:t>
                      </a:r>
                      <a:r>
                        <a:rPr lang="en-US" sz="1200" baseline="0" dirty="0" smtClean="0"/>
                        <a:t> (2/2019)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32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32425"/>
              </p:ext>
            </p:extLst>
          </p:nvPr>
        </p:nvGraphicFramePr>
        <p:xfrm>
          <a:off x="5758201" y="5478375"/>
          <a:ext cx="3054495" cy="65553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5487"/>
                <a:gridCol w="819284"/>
                <a:gridCol w="859862"/>
                <a:gridCol w="859862"/>
              </a:tblGrid>
              <a:tr h="284693"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</a:t>
                      </a:r>
                      <a:r>
                        <a:rPr lang="en-US" sz="1200" baseline="0" dirty="0" smtClean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</a:t>
                      </a:r>
                      <a:r>
                        <a:rPr lang="en-US" sz="1200" baseline="0" dirty="0" smtClean="0"/>
                        <a:t> 2019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Areas to Address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Clean Up Lists – Do Follow Up </a:t>
            </a:r>
          </a:p>
          <a:p>
            <a:pPr marL="342900" indent="-342900"/>
            <a:r>
              <a:rPr lang="en-US" dirty="0" smtClean="0"/>
              <a:t>Marketing </a:t>
            </a:r>
            <a:r>
              <a:rPr lang="en-US" dirty="0"/>
              <a:t>– posters and flyers, advertising access to assistance</a:t>
            </a:r>
          </a:p>
          <a:p>
            <a:pPr marL="342900" indent="-342900"/>
            <a:r>
              <a:rPr lang="en-US" dirty="0"/>
              <a:t>Reaching beyond the CoC &amp; EHH funded agencies – other systems of care </a:t>
            </a:r>
          </a:p>
          <a:p>
            <a:pPr marL="571500" lvl="1" indent="-342900"/>
            <a:r>
              <a:rPr lang="en-US" dirty="0"/>
              <a:t>Social services</a:t>
            </a:r>
          </a:p>
          <a:p>
            <a:pPr marL="571500" lvl="1" indent="-342900"/>
            <a:r>
              <a:rPr lang="en-US" dirty="0"/>
              <a:t>Section 8</a:t>
            </a:r>
          </a:p>
          <a:p>
            <a:pPr marL="571500" lvl="1" indent="-342900"/>
            <a:r>
              <a:rPr lang="en-US" dirty="0"/>
              <a:t>School districts</a:t>
            </a:r>
          </a:p>
          <a:p>
            <a:pPr marL="571500" lvl="1" indent="-342900"/>
            <a:r>
              <a:rPr lang="en-US" dirty="0"/>
              <a:t>Law enforcement</a:t>
            </a:r>
          </a:p>
          <a:p>
            <a:pPr marL="342900" indent="-342900"/>
            <a:r>
              <a:rPr lang="en-US" dirty="0"/>
              <a:t>Case managing the list – helping people to self resolve</a:t>
            </a:r>
          </a:p>
          <a:p>
            <a:pPr marL="342900" indent="-342900"/>
            <a:r>
              <a:rPr lang="en-US" dirty="0"/>
              <a:t>Prevention – targeting prevention services</a:t>
            </a:r>
          </a:p>
          <a:p>
            <a:pPr marL="342900" indent="-342900"/>
            <a:r>
              <a:rPr lang="en-US" dirty="0"/>
              <a:t>Diversion – create standardized diversion </a:t>
            </a:r>
            <a:r>
              <a:rPr lang="en-US" dirty="0" smtClean="0"/>
              <a:t>(problem-solving conversations) at </a:t>
            </a:r>
            <a:r>
              <a:rPr lang="en-US" dirty="0"/>
              <a:t>each emergency shelter</a:t>
            </a:r>
          </a:p>
          <a:p>
            <a:pPr marL="342900" indent="-342900"/>
            <a:r>
              <a:rPr lang="en-US" dirty="0"/>
              <a:t>After Hour Plan – revisit and revise to ensure that anyone found after hours has access to coordinated entry and emergency services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Family Homelessness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2368076"/>
            <a:ext cx="3759782" cy="18457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According to the January PIT data:</a:t>
            </a:r>
          </a:p>
          <a:p>
            <a:pPr marL="45720" indent="0">
              <a:buNone/>
            </a:pPr>
            <a:r>
              <a:rPr lang="en-US" dirty="0" smtClean="0"/>
              <a:t>Since 2015, the Balance of State has experienced a 30% reduction in family homelessness. 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 noChangeAspect="1"/>
          </p:cNvGraphicFramePr>
          <p:nvPr>
            <p:extLst/>
          </p:nvPr>
        </p:nvGraphicFramePr>
        <p:xfrm>
          <a:off x="4707852" y="1484472"/>
          <a:ext cx="7071356" cy="471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34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Family Homelessness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73" y="1374988"/>
            <a:ext cx="3581687" cy="501819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According to Coordinated Entry data:</a:t>
            </a:r>
          </a:p>
          <a:p>
            <a:pPr marL="4572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July 17, 2019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are </a:t>
            </a:r>
            <a:r>
              <a:rPr lang="en-US" u="sng" dirty="0" smtClean="0">
                <a:solidFill>
                  <a:srgbClr val="0070C0"/>
                </a:solidFill>
              </a:rPr>
              <a:t>1,960</a:t>
            </a:r>
            <a:r>
              <a:rPr lang="en-US" dirty="0" smtClean="0">
                <a:solidFill>
                  <a:srgbClr val="0070C0"/>
                </a:solidFill>
              </a:rPr>
              <a:t> singles (73%) and </a:t>
            </a:r>
            <a:r>
              <a:rPr lang="en-US" u="sng" dirty="0" smtClean="0">
                <a:solidFill>
                  <a:srgbClr val="0070C0"/>
                </a:solidFill>
              </a:rPr>
              <a:t>717</a:t>
            </a:r>
            <a:r>
              <a:rPr lang="en-US" dirty="0" smtClean="0">
                <a:solidFill>
                  <a:srgbClr val="0070C0"/>
                </a:solidFill>
              </a:rPr>
              <a:t> households with children (27%) identified.</a:t>
            </a:r>
          </a:p>
          <a:p>
            <a:pPr marL="4572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May 18, 2018</a:t>
            </a:r>
            <a:endParaRPr lang="en-US" i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</a:t>
            </a:r>
            <a:r>
              <a:rPr lang="en-US" dirty="0">
                <a:solidFill>
                  <a:srgbClr val="0070C0"/>
                </a:solidFill>
              </a:rPr>
              <a:t>were </a:t>
            </a:r>
            <a:r>
              <a:rPr lang="en-US" u="sng" dirty="0">
                <a:solidFill>
                  <a:srgbClr val="0070C0"/>
                </a:solidFill>
              </a:rPr>
              <a:t>1,777 </a:t>
            </a:r>
            <a:r>
              <a:rPr lang="en-US" dirty="0">
                <a:solidFill>
                  <a:srgbClr val="0070C0"/>
                </a:solidFill>
              </a:rPr>
              <a:t>singles (66%) and </a:t>
            </a:r>
            <a:r>
              <a:rPr lang="en-US" u="sng" dirty="0">
                <a:solidFill>
                  <a:srgbClr val="0070C0"/>
                </a:solidFill>
              </a:rPr>
              <a:t>898</a:t>
            </a:r>
            <a:r>
              <a:rPr lang="en-US" dirty="0">
                <a:solidFill>
                  <a:srgbClr val="0070C0"/>
                </a:solidFill>
              </a:rPr>
              <a:t> households with children (34</a:t>
            </a:r>
            <a:r>
              <a:rPr lang="en-US" dirty="0" smtClean="0">
                <a:solidFill>
                  <a:srgbClr val="0070C0"/>
                </a:solidFill>
              </a:rPr>
              <a:t>%) identified.</a:t>
            </a:r>
            <a:endParaRPr lang="en-U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/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89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Right Sizing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Do you have the right projects in your coalition? </a:t>
            </a:r>
          </a:p>
          <a:p>
            <a:pPr marL="342900" indent="-342900"/>
            <a:r>
              <a:rPr lang="en-US" dirty="0" smtClean="0"/>
              <a:t>Do you have the right funding for those projects?</a:t>
            </a:r>
          </a:p>
          <a:p>
            <a:pPr marL="342900" indent="-342900"/>
            <a:r>
              <a:rPr lang="en-US" dirty="0" smtClean="0"/>
              <a:t>Landlord recruitment &amp; Housing Navigation 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Matching needs with projects – analysis of prioritization list</a:t>
            </a:r>
          </a:p>
          <a:p>
            <a:pPr marL="571500" lvl="1" indent="-342900"/>
            <a:r>
              <a:rPr lang="en-US" dirty="0" smtClean="0"/>
              <a:t>Those with lower barriers (VI-SDPAT scores 4-7) means more Rapid Re-housing “type” projects are needed. This could include CoC, EHH, TBRA, SSVF, or other local funds.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with medium or higher barriers (VI-SPDAT scores 8+) and not chronically homeless, means more Rapid Re-housing type projects with more intensive case management level services or alternative project structures are needed.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with medium or higher barriers (VI-SPDAT scores 8+) and chronically homeless, means more Permanent Supportive Housing projects are needed. This could include CoC, HUD-VASH, or other local funds.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Coordinated Entry Data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100328"/>
              </p:ext>
            </p:extLst>
          </p:nvPr>
        </p:nvGraphicFramePr>
        <p:xfrm>
          <a:off x="487140" y="950429"/>
          <a:ext cx="3056496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without</a:t>
                      </a:r>
                      <a:r>
                        <a:rPr lang="en-US" sz="1200" baseline="0" dirty="0" smtClean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Currently</a:t>
                      </a:r>
                      <a:r>
                        <a:rPr lang="en-US" sz="1200" b="1" baseline="0" dirty="0" smtClean="0"/>
                        <a:t> w</a:t>
                      </a:r>
                      <a:r>
                        <a:rPr lang="en-US" sz="12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1,960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347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107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177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Average LOT</a:t>
                      </a:r>
                      <a:r>
                        <a:rPr lang="en-US" sz="1200" b="1" baseline="0" dirty="0" smtClean="0"/>
                        <a:t> on list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215 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1,162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days 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Fleeing</a:t>
                      </a:r>
                      <a:r>
                        <a:rPr lang="en-US" sz="1200" b="1" baseline="0" dirty="0" smtClean="0"/>
                        <a:t> DV (HMIS)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177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7/17/2019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4499643"/>
              </p:ext>
            </p:extLst>
          </p:nvPr>
        </p:nvGraphicFramePr>
        <p:xfrm>
          <a:off x="495086" y="4036843"/>
          <a:ext cx="3056496" cy="2549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642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with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</a:t>
                      </a:r>
                      <a:endParaRPr lang="en-US" sz="1200" dirty="0"/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Currently</a:t>
                      </a:r>
                      <a:r>
                        <a:rPr lang="en-US" sz="1200" b="1" baseline="0" dirty="0" smtClean="0"/>
                        <a:t> w</a:t>
                      </a:r>
                      <a:r>
                        <a:rPr lang="en-US" sz="12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717 families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43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12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Average LOT</a:t>
                      </a:r>
                      <a:r>
                        <a:rPr lang="en-US" sz="1200" b="1" baseline="0" dirty="0" smtClean="0"/>
                        <a:t> on list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150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1,176 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Fleeing DV (HMIS)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155 families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371178"/>
              </p:ext>
            </p:extLst>
          </p:nvPr>
        </p:nvGraphicFramePr>
        <p:xfrm>
          <a:off x="3688860" y="980357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1,481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6,725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251746"/>
              </p:ext>
            </p:extLst>
          </p:nvPr>
        </p:nvGraphicFramePr>
        <p:xfrm>
          <a:off x="3688860" y="4046672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1,916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3,839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20113"/>
              </p:ext>
            </p:extLst>
          </p:nvPr>
        </p:nvGraphicFramePr>
        <p:xfrm>
          <a:off x="6890580" y="980357"/>
          <a:ext cx="2860592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/>
                <a:gridCol w="731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3,556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3,574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447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20875"/>
              </p:ext>
            </p:extLst>
          </p:nvPr>
        </p:nvGraphicFramePr>
        <p:xfrm>
          <a:off x="6882634" y="4078200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/>
                <a:gridCol w="781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2,024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1,556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255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6682" y="2091955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clients ever referred: 9,324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52271" y="509315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families ever referred: 7,509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is # of reasons greater than # removed?</a:t>
            </a:r>
          </a:p>
          <a:p>
            <a:endParaRPr lang="en-US" sz="1400" dirty="0" smtClean="0"/>
          </a:p>
          <a:p>
            <a:r>
              <a:rPr lang="en-US" sz="1400" dirty="0" smtClean="0"/>
              <a:t>Because a client can be removed more than once for more than 1 reason.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2271" y="2456130"/>
            <a:ext cx="2968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Since Nov. 2018:</a:t>
            </a:r>
          </a:p>
          <a:p>
            <a:r>
              <a:rPr lang="en-US" sz="1100" dirty="0" smtClean="0"/>
              <a:t>Decrease from 2,020 to 1,960</a:t>
            </a:r>
          </a:p>
          <a:p>
            <a:r>
              <a:rPr lang="en-US" sz="1100" dirty="0" smtClean="0"/>
              <a:t>Decrease average days 621 to 215</a:t>
            </a:r>
          </a:p>
          <a:p>
            <a:r>
              <a:rPr lang="en-US" sz="1100" dirty="0" smtClean="0"/>
              <a:t>Increase self resolve 2,046 to 3,556 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752271" y="5467990"/>
            <a:ext cx="2968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Since Nov. 2018:</a:t>
            </a:r>
          </a:p>
          <a:p>
            <a:r>
              <a:rPr lang="en-US" sz="1100" dirty="0" smtClean="0"/>
              <a:t>Decrease from 994 to 717 HH</a:t>
            </a:r>
          </a:p>
          <a:p>
            <a:r>
              <a:rPr lang="en-US" sz="1100" dirty="0" smtClean="0"/>
              <a:t>Decrease average days 454 to 150 </a:t>
            </a:r>
          </a:p>
          <a:p>
            <a:r>
              <a:rPr lang="en-US" sz="1100" dirty="0" smtClean="0"/>
              <a:t>Increase Self Resolve 1,667 to 2,024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3150583189"/>
              </p:ext>
            </p:extLst>
          </p:nvPr>
        </p:nvGraphicFramePr>
        <p:xfrm>
          <a:off x="3142868" y="588335"/>
          <a:ext cx="3819743" cy="33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without Children – Current Clients on Prioritization List</a:t>
            </a:r>
            <a:endParaRPr lang="en-US" sz="1200" b="1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365969568"/>
              </p:ext>
            </p:extLst>
          </p:nvPr>
        </p:nvGraphicFramePr>
        <p:xfrm>
          <a:off x="7105428" y="457201"/>
          <a:ext cx="27190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15337620"/>
              </p:ext>
            </p:extLst>
          </p:nvPr>
        </p:nvGraphicFramePr>
        <p:xfrm>
          <a:off x="490835" y="3692170"/>
          <a:ext cx="2533990" cy="2468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2183563625"/>
              </p:ext>
            </p:extLst>
          </p:nvPr>
        </p:nvGraphicFramePr>
        <p:xfrm>
          <a:off x="3825169" y="3874523"/>
          <a:ext cx="2846126" cy="280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736115172"/>
              </p:ext>
            </p:extLst>
          </p:nvPr>
        </p:nvGraphicFramePr>
        <p:xfrm>
          <a:off x="7103770" y="3923745"/>
          <a:ext cx="3160193" cy="28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 Children – </a:t>
            </a:r>
          </a:p>
          <a:p>
            <a:r>
              <a:rPr lang="en-US" sz="1200" b="1" dirty="0" smtClean="0"/>
              <a:t>Current Clients on Prioritization List</a:t>
            </a:r>
            <a:endParaRPr lang="en-US" sz="1200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603490265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643495"/>
              </p:ext>
            </p:extLst>
          </p:nvPr>
        </p:nvGraphicFramePr>
        <p:xfrm>
          <a:off x="316182" y="990186"/>
          <a:ext cx="5355747" cy="4094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37495"/>
                <a:gridCol w="562005"/>
                <a:gridCol w="562005"/>
                <a:gridCol w="562534"/>
                <a:gridCol w="598446"/>
                <a:gridCol w="6332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2019#HH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 2018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2018 #HH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381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316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897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974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865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357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1,846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1,957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1,728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1,516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1,597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3261690"/>
              </p:ext>
            </p:extLst>
          </p:nvPr>
        </p:nvGraphicFramePr>
        <p:xfrm>
          <a:off x="6063874" y="990186"/>
          <a:ext cx="5465516" cy="42297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42595"/>
                <a:gridCol w="585581"/>
                <a:gridCol w="585581"/>
                <a:gridCol w="615281"/>
                <a:gridCol w="615281"/>
                <a:gridCol w="621197"/>
              </a:tblGrid>
              <a:tr h="755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Aug.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2019#HH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 2018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2018 #HH</a:t>
                      </a:r>
                      <a:endParaRPr lang="en-US" sz="1400" dirty="0"/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49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555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536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467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524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643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550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7/17/2019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Aug 2019:</a:t>
            </a:r>
          </a:p>
          <a:p>
            <a:r>
              <a:rPr lang="en-US" sz="1100" dirty="0" smtClean="0"/>
              <a:t>HH without children total on list (1960) and need (1846) – difference 114 data issues (compared to 215 in Feb. 2019)</a:t>
            </a:r>
          </a:p>
          <a:p>
            <a:r>
              <a:rPr lang="en-US" sz="1100" dirty="0" smtClean="0"/>
              <a:t>HH with children total families on list (717) and need (536) – difference 181 data issues (compared to 210 in Feb. 2019)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Data issues on HMIS prioritization lists –  </a:t>
            </a:r>
            <a:r>
              <a:rPr lang="en-US" dirty="0" smtClean="0">
                <a:solidFill>
                  <a:schemeClr val="tx1"/>
                </a:solidFill>
              </a:rPr>
              <a:t>114 HH w/out, 181 HH with children</a:t>
            </a:r>
          </a:p>
          <a:p>
            <a:pPr marL="571500" lvl="1" indent="-342900"/>
            <a:r>
              <a:rPr lang="en-US" dirty="0" smtClean="0"/>
              <a:t>Missing # months homeless </a:t>
            </a:r>
          </a:p>
          <a:p>
            <a:pPr marL="571500" lvl="1" indent="-342900"/>
            <a:r>
              <a:rPr lang="en-US" dirty="0" smtClean="0"/>
              <a:t>Missing Chronic homeless status</a:t>
            </a:r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at the Balance of State level: 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(381 + 211 = 592)  	HH w/children (43 + 32 = 75)   		</a:t>
            </a:r>
            <a:r>
              <a:rPr lang="en-US" b="1" dirty="0" smtClean="0">
                <a:solidFill>
                  <a:srgbClr val="7030A0"/>
                </a:solidFill>
              </a:rPr>
              <a:t>Total = 667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(897)		HH w/children (226)		</a:t>
            </a:r>
            <a:r>
              <a:rPr lang="en-US" b="1" dirty="0" smtClean="0">
                <a:solidFill>
                  <a:srgbClr val="7030A0"/>
                </a:solidFill>
              </a:rPr>
              <a:t>Total = 1,123 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(357)		HH w/children (235)		</a:t>
            </a:r>
            <a:r>
              <a:rPr lang="en-US" b="1" dirty="0" smtClean="0">
                <a:solidFill>
                  <a:srgbClr val="7030A0"/>
                </a:solidFill>
              </a:rPr>
              <a:t>Total = 592 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625" y="1411357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220266"/>
              </p:ext>
            </p:extLst>
          </p:nvPr>
        </p:nvGraphicFramePr>
        <p:xfrm>
          <a:off x="393828" y="252984"/>
          <a:ext cx="7835770" cy="2966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11313"/>
                <a:gridCol w="1360790"/>
                <a:gridCol w="1260342"/>
                <a:gridCol w="1167775"/>
                <a:gridCol w="1167775"/>
                <a:gridCol w="11677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w/out</a:t>
                      </a:r>
                      <a:r>
                        <a:rPr lang="en-US" baseline="0" dirty="0" smtClean="0"/>
                        <a:t> 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9802"/>
              </p:ext>
            </p:extLst>
          </p:nvPr>
        </p:nvGraphicFramePr>
        <p:xfrm>
          <a:off x="393828" y="3379631"/>
          <a:ext cx="7835771" cy="29667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11313"/>
                <a:gridCol w="1360791"/>
                <a:gridCol w="1260342"/>
                <a:gridCol w="1167775"/>
                <a:gridCol w="1167775"/>
                <a:gridCol w="11677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HH w/</a:t>
                      </a:r>
                      <a:r>
                        <a:rPr lang="en-US" baseline="0" dirty="0" smtClean="0"/>
                        <a:t> 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21757" y="1411357"/>
            <a:ext cx="346544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dirty="0" smtClean="0"/>
              <a:t> = Meets Chronic Homeless Definition</a:t>
            </a:r>
          </a:p>
          <a:p>
            <a:endParaRPr lang="en-US" dirty="0" smtClean="0"/>
          </a:p>
          <a:p>
            <a:r>
              <a:rPr lang="en-US" b="1" dirty="0" smtClean="0"/>
              <a:t>CH – 2</a:t>
            </a:r>
            <a:r>
              <a:rPr lang="en-US" b="1" baseline="30000" dirty="0" smtClean="0"/>
              <a:t>nd</a:t>
            </a:r>
            <a:r>
              <a:rPr lang="en-US" b="1" dirty="0" smtClean="0"/>
              <a:t> priority </a:t>
            </a:r>
            <a:r>
              <a:rPr lang="en-US" dirty="0" smtClean="0"/>
              <a:t>= does not meet chronic homeless definition, has a disability, 12 months or more homeless</a:t>
            </a:r>
          </a:p>
          <a:p>
            <a:endParaRPr lang="en-US" dirty="0" smtClean="0"/>
          </a:p>
          <a:p>
            <a:r>
              <a:rPr lang="en-US" b="1" dirty="0" smtClean="0"/>
              <a:t>RRH w/ICM (intensive case management) </a:t>
            </a:r>
            <a:r>
              <a:rPr lang="en-US" dirty="0" smtClean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 smtClean="0"/>
              <a:t>RRH</a:t>
            </a:r>
            <a:r>
              <a:rPr lang="en-US" dirty="0" smtClean="0"/>
              <a:t> = non-chronic, without a disability, less than 12 months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17014</TotalTime>
  <Words>1811</Words>
  <Application>Microsoft Office PowerPoint</Application>
  <PresentationFormat>Widescreen</PresentationFormat>
  <Paragraphs>786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Corbel</vt:lpstr>
      <vt:lpstr>Wingdings</vt:lpstr>
      <vt:lpstr>Basis</vt:lpstr>
      <vt:lpstr>Ending Homelessness  &amp; Coordinated Entry</vt:lpstr>
      <vt:lpstr>Family Homelessness</vt:lpstr>
      <vt:lpstr>Family Homelessness</vt:lpstr>
      <vt:lpstr>Right Sizing</vt:lpstr>
      <vt:lpstr>Balance of State CoC - Coordinated Entry Data </vt:lpstr>
      <vt:lpstr>PowerPoint Presentation</vt:lpstr>
      <vt:lpstr>Balance of State CoC - Need </vt:lpstr>
      <vt:lpstr>What does all this mean?</vt:lpstr>
      <vt:lpstr>PowerPoint Presentation</vt:lpstr>
      <vt:lpstr>Total Units Needed</vt:lpstr>
      <vt:lpstr>Coordinated Entry – Domestic Violence Survivors (HMIS) </vt:lpstr>
      <vt:lpstr>Coordinated Entry – Domestic Violence Survivors (HMIS) </vt:lpstr>
      <vt:lpstr>What does all this mean?</vt:lpstr>
      <vt:lpstr>Coordinated Entry – HMIS Prioritization </vt:lpstr>
      <vt:lpstr>Coordinated Entry – Non HMIS Prioritization </vt:lpstr>
      <vt:lpstr>Areas to Address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Poser</cp:lastModifiedBy>
  <cp:revision>793</cp:revision>
  <dcterms:created xsi:type="dcterms:W3CDTF">2016-02-03T16:01:10Z</dcterms:created>
  <dcterms:modified xsi:type="dcterms:W3CDTF">2019-08-09T14:37:31Z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