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2"/>
  </p:sldMasterIdLst>
  <p:notesMasterIdLst>
    <p:notesMasterId r:id="rId10"/>
  </p:notesMasterIdLst>
  <p:handoutMasterIdLst>
    <p:handoutMasterId r:id="rId11"/>
  </p:handoutMasterIdLst>
  <p:sldIdLst>
    <p:sldId id="256" r:id="rId3"/>
    <p:sldId id="509" r:id="rId4"/>
    <p:sldId id="533" r:id="rId5"/>
    <p:sldId id="569" r:id="rId6"/>
    <p:sldId id="534" r:id="rId7"/>
    <p:sldId id="568" r:id="rId8"/>
    <p:sldId id="5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39" autoAdjust="0"/>
    <p:restoredTop sz="95274" autoAdjust="0"/>
  </p:normalViewPr>
  <p:slideViewPr>
    <p:cSldViewPr snapToGrid="0">
      <p:cViewPr varScale="1">
        <p:scale>
          <a:sx n="86" d="100"/>
          <a:sy n="86" d="100"/>
        </p:scale>
        <p:origin x="686" y="5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Race</a:t>
            </a:r>
          </a:p>
        </c:rich>
      </c:tx>
      <c:layout>
        <c:manualLayout>
          <c:xMode val="edge"/>
          <c:yMode val="edge"/>
          <c:x val="0.11959809861553511"/>
          <c:y val="0.70046071021844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432510773630581"/>
          <c:y val="0.15004972014841911"/>
          <c:w val="0.41078863159118295"/>
          <c:h val="0.501389671757549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/>
                  </a:gs>
                  <a:gs pos="90000">
                    <a:schemeClr val="accent6">
                      <a:shade val="100000"/>
                      <a:satMod val="105000"/>
                    </a:schemeClr>
                  </a:gs>
                  <a:gs pos="100000">
                    <a:schemeClr val="accent6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-0.13324587544240543"/>
                  <c:y val="-0.1613613734519970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9291900004790902"/>
                  <c:y val="3.82001561902862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3000686171818356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86306591830916"/>
                      <c:h val="0.19004248580291649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9988819146172863"/>
                  <c:y val="1.79430268189518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Missing</c:v>
                </c:pt>
                <c:pt idx="3">
                  <c:v>Am. Indian</c:v>
                </c:pt>
                <c:pt idx="4">
                  <c:v>Asian</c:v>
                </c:pt>
                <c:pt idx="5">
                  <c:v>Native Hawaiian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1500</c:v>
                </c:pt>
                <c:pt idx="1">
                  <c:v>365</c:v>
                </c:pt>
                <c:pt idx="2">
                  <c:v>53</c:v>
                </c:pt>
                <c:pt idx="3">
                  <c:v>77</c:v>
                </c:pt>
                <c:pt idx="4">
                  <c:v>15</c:v>
                </c:pt>
                <c:pt idx="5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6332200883672"/>
          <c:y val="0.72251428016345021"/>
          <c:w val="0.62576199498238494"/>
          <c:h val="0.24304908490642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Ethnicity</a:t>
            </a:r>
          </a:p>
        </c:rich>
      </c:tx>
      <c:layout>
        <c:manualLayout>
          <c:xMode val="edge"/>
          <c:yMode val="edge"/>
          <c:x val="3.0054409772253166E-3"/>
          <c:y val="0.70710580528882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-0.21475641195715933"/>
                  <c:y val="-0.217739748357442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6343118623804685"/>
                      <c:h val="0.1891208432946522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1678710950751546E-2"/>
                  <c:y val="-4.45311127986593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295676609532812"/>
                      <c:h val="0.1565355991928484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42019374158677103"/>
                  <c:y val="1.67493720421114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81505695462985"/>
                      <c:h val="0.1768255826710387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Non-Hisp/Non-Lat</c:v>
                </c:pt>
                <c:pt idx="1">
                  <c:v>Hisp/Lat</c:v>
                </c:pt>
                <c:pt idx="2">
                  <c:v>Missing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1877</c:v>
                </c:pt>
                <c:pt idx="1">
                  <c:v>81</c:v>
                </c:pt>
                <c:pt idx="2">
                  <c:v>57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816845062948821"/>
          <c:y val="0.7815685387029051"/>
          <c:w val="0.54012236822297255"/>
          <c:h val="0.218431584633914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Gender</a:t>
            </a:r>
          </a:p>
        </c:rich>
      </c:tx>
      <c:layout>
        <c:manualLayout>
          <c:xMode val="edge"/>
          <c:yMode val="edge"/>
          <c:x val="6.0525857182902793E-4"/>
          <c:y val="0.7959202154678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-7.2733120493766748E-2"/>
                  <c:y val="-3.93510804868220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3997371733907"/>
                      <c:h val="0.2073068627191264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304</c:v>
                </c:pt>
                <c:pt idx="1">
                  <c:v>883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Race</a:t>
            </a:r>
          </a:p>
        </c:rich>
      </c:tx>
      <c:layout>
        <c:manualLayout>
          <c:xMode val="edge"/>
          <c:yMode val="edge"/>
          <c:x val="1.7362659560417364E-2"/>
          <c:y val="0.629132092201732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-0.27711800646516799"/>
                  <c:y val="1.58963312704383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0657880899131859"/>
                  <c:y val="8.75073907419449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37187900513317851"/>
                  <c:y val="-1.88563825806303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Am. Indian</c:v>
                </c:pt>
                <c:pt idx="3">
                  <c:v>Asian</c:v>
                </c:pt>
                <c:pt idx="4">
                  <c:v>Missing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667</c:v>
                </c:pt>
                <c:pt idx="1">
                  <c:v>357</c:v>
                </c:pt>
                <c:pt idx="2">
                  <c:v>76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Ethnicity</a:t>
            </a:r>
          </a:p>
        </c:rich>
      </c:tx>
      <c:layout>
        <c:manualLayout>
          <c:xMode val="edge"/>
          <c:yMode val="edge"/>
          <c:x val="3.1897635531788898E-2"/>
          <c:y val="0.772102563878871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685024533952158"/>
          <c:y val="7.9349514934322352E-2"/>
          <c:w val="0.55226616162322195"/>
          <c:h val="0.63166465642194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-0.24047840045994051"/>
                  <c:y val="-0.2180202157230735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4682457495333061"/>
                      <c:h val="0.212726374550304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0839126198662714"/>
                  <c:y val="3.09011689544062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00431540558231"/>
                      <c:h val="0.16214153841456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Non-Hisp/Non-Lat</c:v>
                </c:pt>
                <c:pt idx="1">
                  <c:v>Hisp/Lat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1041</c:v>
                </c:pt>
                <c:pt idx="1">
                  <c:v>79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0295948159718495"/>
          <c:y val="0.77185992721990737"/>
          <c:w val="0.46032459053866376"/>
          <c:h val="0.207366012765414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Gender</a:t>
            </a:r>
          </a:p>
        </c:rich>
      </c:tx>
      <c:layout>
        <c:manualLayout>
          <c:xMode val="edge"/>
          <c:yMode val="edge"/>
          <c:x val="6.0525857182902793E-4"/>
          <c:y val="0.7959202154678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-6.27094029573914E-2"/>
                  <c:y val="-0.1500209837107845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3997371733907"/>
                      <c:h val="0.2073068627191264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678</c:v>
                </c:pt>
                <c:pt idx="1">
                  <c:v>1338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11/9/2018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11/9/2018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2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17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8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Ending Homelessness </a:t>
            </a:r>
            <a:br>
              <a:rPr lang="en-US" sz="6000" dirty="0" smtClean="0"/>
            </a:br>
            <a:r>
              <a:rPr lang="en-US" sz="6000" dirty="0" smtClean="0"/>
              <a:t>&amp; Coordinated Entry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Carrie Poser</a:t>
            </a:r>
          </a:p>
          <a:p>
            <a:r>
              <a:rPr lang="en-US" dirty="0" smtClean="0"/>
              <a:t>COC Director, WI Balance of State CoC</a:t>
            </a:r>
          </a:p>
          <a:p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Right Sizing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 smtClean="0"/>
              <a:t>Do you have the right projects in your coalition? </a:t>
            </a:r>
          </a:p>
          <a:p>
            <a:pPr marL="342900" indent="-342900"/>
            <a:r>
              <a:rPr lang="en-US" dirty="0" smtClean="0"/>
              <a:t>Do you have the right funding for those projects?</a:t>
            </a:r>
          </a:p>
          <a:p>
            <a:pPr marL="342900" indent="-342900"/>
            <a:r>
              <a:rPr lang="en-US" dirty="0" smtClean="0"/>
              <a:t>Landlord recruitment and education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Matching needs with projects – analysis of prioritization list</a:t>
            </a:r>
          </a:p>
          <a:p>
            <a:pPr marL="571500" lvl="1" indent="-342900"/>
            <a:r>
              <a:rPr lang="en-US" dirty="0" smtClean="0"/>
              <a:t>Those with lower barriers (VI-SDPAT scores 4-7) means more Rapid Re-housing type projects are needed</a:t>
            </a:r>
          </a:p>
          <a:p>
            <a:pPr marL="571500" lvl="1" indent="-342900"/>
            <a:r>
              <a:rPr lang="en-US" dirty="0" smtClean="0"/>
              <a:t>Those with medium or higher barriers (VI-SPDAT scores 8+) and not chronically homeless, means more Rapid Re-housing type projects with more intensive case management level services or alternative project structures are needed</a:t>
            </a:r>
          </a:p>
          <a:p>
            <a:pPr marL="571500" lvl="1" indent="-342900"/>
            <a:r>
              <a:rPr lang="en-US" dirty="0" smtClean="0"/>
              <a:t>Those with medium or higher barriers (VI-SPDAT scores 8+) and chronically homeless, means more Permanent Supportive Housing projects are needed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Non-HUD funding ideas &amp; options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2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Balance of State CoC - Coordinated Entry Data</a:t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469266"/>
              </p:ext>
            </p:extLst>
          </p:nvPr>
        </p:nvGraphicFramePr>
        <p:xfrm>
          <a:off x="495087" y="1169090"/>
          <a:ext cx="3056496" cy="2743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Currently</a:t>
                      </a:r>
                      <a:r>
                        <a:rPr lang="en-US" sz="1400" b="1" baseline="0" dirty="0" smtClean="0"/>
                        <a:t> w</a:t>
                      </a:r>
                      <a:r>
                        <a:rPr lang="en-US" sz="14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2,020 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329 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125 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Youth 18-24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190 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Average LOT</a:t>
                      </a:r>
                      <a:r>
                        <a:rPr lang="en-US" sz="1400" b="1" baseline="0" dirty="0" smtClean="0"/>
                        <a:t> on list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621 days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Longest 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1018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days 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11/2/2018</a:t>
            </a:r>
            <a:endParaRPr lang="en-US" sz="1100" i="1" dirty="0"/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488375"/>
              </p:ext>
            </p:extLst>
          </p:nvPr>
        </p:nvGraphicFramePr>
        <p:xfrm>
          <a:off x="493217" y="4151133"/>
          <a:ext cx="3056496" cy="2372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Currently</a:t>
                      </a:r>
                      <a:r>
                        <a:rPr lang="en-US" sz="1400" b="1" baseline="0" dirty="0" smtClean="0"/>
                        <a:t> w</a:t>
                      </a:r>
                      <a:r>
                        <a:rPr lang="en-US" sz="14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994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57 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18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Average LOT</a:t>
                      </a:r>
                      <a:r>
                        <a:rPr lang="en-US" sz="1400" b="1" baseline="0" dirty="0" smtClean="0"/>
                        <a:t> on list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454 days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Longest 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932 years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011668"/>
              </p:ext>
            </p:extLst>
          </p:nvPr>
        </p:nvGraphicFramePr>
        <p:xfrm>
          <a:off x="3688860" y="1179740"/>
          <a:ext cx="3056496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Accepted off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1,220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Removed from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4,216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609839"/>
              </p:ext>
            </p:extLst>
          </p:nvPr>
        </p:nvGraphicFramePr>
        <p:xfrm>
          <a:off x="3688860" y="4151133"/>
          <a:ext cx="3056496" cy="104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Accepted off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1,052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Removed from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2,618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294997"/>
              </p:ext>
            </p:extLst>
          </p:nvPr>
        </p:nvGraphicFramePr>
        <p:xfrm>
          <a:off x="6882634" y="1165777"/>
          <a:ext cx="2860592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28828"/>
                <a:gridCol w="7317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Reasons Removed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Found</a:t>
                      </a:r>
                      <a:r>
                        <a:rPr lang="en-US" sz="1400" b="1" baseline="0" dirty="0" smtClean="0"/>
                        <a:t> housing on own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2,046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Unable</a:t>
                      </a:r>
                      <a:r>
                        <a:rPr lang="en-US" sz="1400" b="1" baseline="0" dirty="0" smtClean="0"/>
                        <a:t> to contact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312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Asked to be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260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274065"/>
              </p:ext>
            </p:extLst>
          </p:nvPr>
        </p:nvGraphicFramePr>
        <p:xfrm>
          <a:off x="6882634" y="4151133"/>
          <a:ext cx="3056496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74618"/>
                <a:gridCol w="7818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Reasons Removed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Found</a:t>
                      </a:r>
                      <a:r>
                        <a:rPr lang="en-US" sz="1400" b="1" baseline="0" dirty="0" smtClean="0"/>
                        <a:t> housing on own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1,667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Unable</a:t>
                      </a:r>
                      <a:r>
                        <a:rPr lang="en-US" sz="1400" b="1" baseline="0" dirty="0" smtClean="0"/>
                        <a:t> to contact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1,149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Asked to be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140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6074" y="2558902"/>
            <a:ext cx="2736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clients ever referred: 7,456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907654" y="5624623"/>
            <a:ext cx="2736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families ever referred: 4,664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0333381" y="3443266"/>
            <a:ext cx="131463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Why is # of reasons greater than # removed?</a:t>
            </a:r>
          </a:p>
          <a:p>
            <a:endParaRPr lang="en-US" sz="1400" dirty="0" smtClean="0"/>
          </a:p>
          <a:p>
            <a:r>
              <a:rPr lang="en-US" sz="1400" dirty="0" smtClean="0"/>
              <a:t>Because a client can be removed more than once for more than 1 reason.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2304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068023462"/>
              </p:ext>
            </p:extLst>
          </p:nvPr>
        </p:nvGraphicFramePr>
        <p:xfrm>
          <a:off x="3142868" y="794230"/>
          <a:ext cx="3819743" cy="3129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610175" y="1315995"/>
            <a:ext cx="2130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Households without Children – Current Clients on Prioritization List</a:t>
            </a:r>
            <a:endParaRPr lang="en-US" sz="1200" b="1" dirty="0"/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968886056"/>
              </p:ext>
            </p:extLst>
          </p:nvPr>
        </p:nvGraphicFramePr>
        <p:xfrm>
          <a:off x="7105428" y="457200"/>
          <a:ext cx="2789940" cy="336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404608678"/>
              </p:ext>
            </p:extLst>
          </p:nvPr>
        </p:nvGraphicFramePr>
        <p:xfrm>
          <a:off x="373937" y="3522949"/>
          <a:ext cx="2533990" cy="286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4141297348"/>
              </p:ext>
            </p:extLst>
          </p:nvPr>
        </p:nvGraphicFramePr>
        <p:xfrm>
          <a:off x="3760237" y="3560598"/>
          <a:ext cx="3290018" cy="2981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905963008"/>
              </p:ext>
            </p:extLst>
          </p:nvPr>
        </p:nvGraphicFramePr>
        <p:xfrm>
          <a:off x="7029115" y="3820633"/>
          <a:ext cx="3290542" cy="2876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610175" y="4217763"/>
            <a:ext cx="2105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Households with Children – </a:t>
            </a:r>
          </a:p>
          <a:p>
            <a:r>
              <a:rPr lang="en-US" sz="1200" b="1" dirty="0" smtClean="0"/>
              <a:t>Current Clients on Prioritization List</a:t>
            </a:r>
            <a:endParaRPr lang="en-US" sz="1200" b="1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619017911"/>
              </p:ext>
            </p:extLst>
          </p:nvPr>
        </p:nvGraphicFramePr>
        <p:xfrm>
          <a:off x="528016" y="527880"/>
          <a:ext cx="2533990" cy="286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069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Balance of State CoC - Need</a:t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114559"/>
              </p:ext>
            </p:extLst>
          </p:nvPr>
        </p:nvGraphicFramePr>
        <p:xfrm>
          <a:off x="495087" y="1500394"/>
          <a:ext cx="5521400" cy="366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71574"/>
                <a:gridCol w="639032"/>
                <a:gridCol w="843589"/>
                <a:gridCol w="12672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Average time on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Longest people</a:t>
                      </a:r>
                      <a:r>
                        <a:rPr lang="en-US" sz="1400" baseline="0" dirty="0" smtClean="0"/>
                        <a:t> on list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</a:t>
                      </a:r>
                      <a:r>
                        <a:rPr lang="en-US" sz="1400" b="1" baseline="0" dirty="0" smtClean="0"/>
                        <a:t> with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333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253 days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1018 days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(34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mo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more than 12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194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784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less than 12 months homeless </a:t>
                      </a:r>
                      <a:r>
                        <a:rPr lang="en-US" sz="1400" b="1" u="sng" dirty="0" smtClean="0"/>
                        <a:t>and</a:t>
                      </a:r>
                    </a:p>
                    <a:p>
                      <a:endParaRPr lang="en-US" sz="1400" b="1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Non-Chronic without a disability &amp; more than 12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801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125 days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289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639 days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900 days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  <a:r>
                        <a:rPr lang="en-US" sz="1400" b="1" baseline="0" dirty="0" smtClean="0"/>
                        <a:t> without a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323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121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864 days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1,516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467841"/>
              </p:ext>
            </p:extLst>
          </p:nvPr>
        </p:nvGraphicFramePr>
        <p:xfrm>
          <a:off x="6259783" y="1509918"/>
          <a:ext cx="5521400" cy="3815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71574"/>
                <a:gridCol w="563217"/>
                <a:gridCol w="907774"/>
                <a:gridCol w="12788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Average time on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Longest people</a:t>
                      </a:r>
                      <a:r>
                        <a:rPr lang="en-US" sz="1400" baseline="0" dirty="0" smtClean="0"/>
                        <a:t> on list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</a:t>
                      </a:r>
                      <a:r>
                        <a:rPr lang="en-US" sz="1400" b="1" baseline="0" dirty="0" smtClean="0"/>
                        <a:t> with disability</a:t>
                      </a:r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232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905 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more than 12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235 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893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less than 12 months homeless </a:t>
                      </a:r>
                      <a:r>
                        <a:rPr lang="en-US" sz="1400" b="1" u="sng" dirty="0" smtClean="0"/>
                        <a:t>and</a:t>
                      </a:r>
                    </a:p>
                    <a:p>
                      <a:endParaRPr lang="en-US" sz="1400" b="1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Non-Chronic without a disability &amp; more than 12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342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107 days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298 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905 days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798 days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  <a:r>
                        <a:rPr lang="en-US" sz="1400" b="1" baseline="0" dirty="0" smtClean="0"/>
                        <a:t> without a disability</a:t>
                      </a:r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234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102 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725 days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643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11/2/2018</a:t>
            </a:r>
            <a:endParaRPr lang="en-US" sz="11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41251" y="5961801"/>
            <a:ext cx="8290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HH without children total on list (2020) and need (1516) – difference 131 data issues or 635 not currently homeless (double up)</a:t>
            </a:r>
          </a:p>
          <a:p>
            <a:r>
              <a:rPr lang="en-US" sz="1100" dirty="0" smtClean="0"/>
              <a:t>HH with children total families on list (994) and need (643) – difference 351 not currently homeless (double up)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4804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What does all this mean?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Data issues on HMIS prioritization lists  </a:t>
            </a:r>
          </a:p>
          <a:p>
            <a:pPr marL="571500" lvl="1" indent="-342900"/>
            <a:r>
              <a:rPr lang="en-US" dirty="0" smtClean="0"/>
              <a:t>131 for households without children </a:t>
            </a:r>
          </a:p>
          <a:p>
            <a:pPr marL="571500" lvl="1" indent="-342900"/>
            <a:r>
              <a:rPr lang="en-US" dirty="0" smtClean="0"/>
              <a:t>0 for households with children</a:t>
            </a:r>
          </a:p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Realistic look at need at the Balance of State level and the local coalition level</a:t>
            </a:r>
          </a:p>
          <a:p>
            <a:pPr marL="571500" lvl="1" indent="-342900"/>
            <a:r>
              <a:rPr lang="en-US" dirty="0" smtClean="0"/>
              <a:t>Increase PSH units and/or enhance moving up strategies to free up units</a:t>
            </a:r>
          </a:p>
          <a:p>
            <a:pPr marL="845820" lvl="2" indent="-342900"/>
            <a:r>
              <a:rPr lang="en-US" dirty="0" smtClean="0"/>
              <a:t>HH w/out children (333 + 59 =392)  	HH w/children (67)   	</a:t>
            </a:r>
            <a:r>
              <a:rPr lang="en-US" b="1" dirty="0" smtClean="0">
                <a:solidFill>
                  <a:srgbClr val="7030A0"/>
                </a:solidFill>
              </a:rPr>
              <a:t>Total = 459 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 smtClean="0"/>
              <a:t>HH w/out children (801)		HH w/children (342)	</a:t>
            </a:r>
            <a:r>
              <a:rPr lang="en-US" b="1" dirty="0" smtClean="0">
                <a:solidFill>
                  <a:srgbClr val="7030A0"/>
                </a:solidFill>
              </a:rPr>
              <a:t>Total = 1,143 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Focus other RRH units on lower barrier (less than 12 </a:t>
            </a:r>
            <a:r>
              <a:rPr lang="en-US" dirty="0" err="1" smtClean="0"/>
              <a:t>mo</a:t>
            </a:r>
            <a:r>
              <a:rPr lang="en-US" dirty="0" smtClean="0"/>
              <a:t> of homeless, no disability)</a:t>
            </a:r>
          </a:p>
          <a:p>
            <a:pPr marL="845820" lvl="2" indent="-342900"/>
            <a:r>
              <a:rPr lang="en-US" dirty="0" smtClean="0"/>
              <a:t>HH w/out children (323)		HH w/children (234)	</a:t>
            </a:r>
            <a:r>
              <a:rPr lang="en-US" b="1" dirty="0" smtClean="0">
                <a:solidFill>
                  <a:srgbClr val="7030A0"/>
                </a:solidFill>
              </a:rPr>
              <a:t>Total = 557 units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6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May to November (2018)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en-US" b="1" dirty="0" smtClean="0">
                <a:solidFill>
                  <a:srgbClr val="FF0000"/>
                </a:solidFill>
              </a:rPr>
              <a:t>May (2018) </a:t>
            </a:r>
          </a:p>
          <a:p>
            <a:pPr marL="571500" lvl="1" indent="-342900"/>
            <a:r>
              <a:rPr lang="en-US" dirty="0" smtClean="0"/>
              <a:t>HH w/out kids on list = </a:t>
            </a:r>
            <a:r>
              <a:rPr lang="en-US" dirty="0" smtClean="0"/>
              <a:t>1777</a:t>
            </a:r>
            <a:r>
              <a:rPr lang="en-US" dirty="0" smtClean="0"/>
              <a:t>			HH with kids on list </a:t>
            </a:r>
            <a:r>
              <a:rPr lang="en-US" dirty="0" smtClean="0"/>
              <a:t>= 898</a:t>
            </a:r>
          </a:p>
          <a:p>
            <a:pPr marL="571500" lvl="1" indent="-342900"/>
            <a:r>
              <a:rPr lang="en-US" dirty="0" smtClean="0"/>
              <a:t>Veterans on list HH w/out kids = 89		Veterans on list HH with kids = 10</a:t>
            </a:r>
            <a:endParaRPr lang="en-US" dirty="0" smtClean="0"/>
          </a:p>
          <a:p>
            <a:pPr marL="571500" lvl="1" indent="-342900"/>
            <a:r>
              <a:rPr lang="en-US" dirty="0" smtClean="0"/>
              <a:t>Chronic HH w/out kids = 312			HH with kids = 41</a:t>
            </a:r>
          </a:p>
          <a:p>
            <a:pPr marL="571500" lvl="1" indent="-342900"/>
            <a:r>
              <a:rPr lang="en-US" dirty="0" smtClean="0"/>
              <a:t>2nd priority PSH HH w/out kids = 233		2</a:t>
            </a:r>
            <a:r>
              <a:rPr lang="en-US" baseline="30000" dirty="0" smtClean="0"/>
              <a:t>nd</a:t>
            </a:r>
            <a:r>
              <a:rPr lang="en-US" dirty="0" smtClean="0"/>
              <a:t> priority PSH HH with kids = 44</a:t>
            </a:r>
          </a:p>
          <a:p>
            <a:pPr marL="571500" lvl="1" indent="-342900"/>
            <a:r>
              <a:rPr lang="en-US" dirty="0" smtClean="0"/>
              <a:t>RRH w/intensive CM HH w/out kids = 720	RRH w/intensive CM HH with kids = 268</a:t>
            </a:r>
          </a:p>
          <a:p>
            <a:pPr marL="571500" lvl="1" indent="-342900"/>
            <a:r>
              <a:rPr lang="en-US" dirty="0" smtClean="0"/>
              <a:t>RRH w/out kids = 332			</a:t>
            </a:r>
            <a:r>
              <a:rPr lang="en-US" dirty="0" smtClean="0"/>
              <a:t>	RRH </a:t>
            </a:r>
            <a:r>
              <a:rPr lang="en-US" dirty="0" smtClean="0"/>
              <a:t>with kids = 197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b="1" dirty="0" smtClean="0">
                <a:solidFill>
                  <a:srgbClr val="FF0000"/>
                </a:solidFill>
              </a:rPr>
              <a:t>Nov (2018) </a:t>
            </a:r>
          </a:p>
          <a:p>
            <a:pPr marL="571500" lvl="1" indent="-342900"/>
            <a:r>
              <a:rPr lang="en-US" dirty="0" smtClean="0"/>
              <a:t>HH w/out kids on list = 2,020			HH with kids on list = </a:t>
            </a:r>
            <a:r>
              <a:rPr lang="en-US" dirty="0" smtClean="0"/>
              <a:t>994</a:t>
            </a:r>
          </a:p>
          <a:p>
            <a:pPr marL="571500" lvl="1" indent="-342900"/>
            <a:r>
              <a:rPr lang="en-US" dirty="0" smtClean="0"/>
              <a:t>Veterans on list HH w/out kids = 125		Veterans on list HH with kids = 18</a:t>
            </a:r>
            <a:endParaRPr lang="en-US" dirty="0" smtClean="0"/>
          </a:p>
          <a:p>
            <a:pPr marL="571500" lvl="1" indent="-342900"/>
            <a:r>
              <a:rPr lang="en-US" dirty="0" smtClean="0"/>
              <a:t>Chronic HH w/out kids = 333			HH with kids = 52</a:t>
            </a:r>
          </a:p>
          <a:p>
            <a:pPr marL="571500" lvl="1" indent="-342900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priority  PSH HH w/out kids = 59		2</a:t>
            </a:r>
            <a:r>
              <a:rPr lang="en-US" baseline="30000" dirty="0" smtClean="0"/>
              <a:t>nd</a:t>
            </a:r>
            <a:r>
              <a:rPr lang="en-US" dirty="0" smtClean="0"/>
              <a:t> priority PSH HH with kids = 15</a:t>
            </a:r>
          </a:p>
          <a:p>
            <a:pPr marL="571500" lvl="1" indent="-342900"/>
            <a:r>
              <a:rPr lang="en-US" dirty="0" smtClean="0"/>
              <a:t>RRH w/ intensive CM HH w/out kids = 801	RRH w/intensive CM HH with kids = 342</a:t>
            </a:r>
          </a:p>
          <a:p>
            <a:pPr marL="571500" lvl="1" indent="-342900"/>
            <a:r>
              <a:rPr lang="en-US" dirty="0" smtClean="0"/>
              <a:t>RRH w/out kids = 323			</a:t>
            </a:r>
            <a:r>
              <a:rPr lang="en-US" dirty="0" smtClean="0"/>
              <a:t>	RRH </a:t>
            </a:r>
            <a:r>
              <a:rPr lang="en-US" dirty="0" smtClean="0"/>
              <a:t>with kids = 234</a:t>
            </a:r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1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13208</TotalTime>
  <Words>617</Words>
  <Application>Microsoft Office PowerPoint</Application>
  <PresentationFormat>Widescreen</PresentationFormat>
  <Paragraphs>173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Corbel</vt:lpstr>
      <vt:lpstr>Basis</vt:lpstr>
      <vt:lpstr>Ending Homelessness  &amp; Coordinated Entry</vt:lpstr>
      <vt:lpstr>Right Sizing</vt:lpstr>
      <vt:lpstr>Balance of State CoC - Coordinated Entry Data </vt:lpstr>
      <vt:lpstr>PowerPoint Presentation</vt:lpstr>
      <vt:lpstr>Balance of State CoC - Need </vt:lpstr>
      <vt:lpstr>What does all this mean?</vt:lpstr>
      <vt:lpstr>May to November (2018)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Carrie Poser</dc:creator>
  <cp:keywords/>
  <cp:lastModifiedBy>Poser</cp:lastModifiedBy>
  <cp:revision>699</cp:revision>
  <dcterms:created xsi:type="dcterms:W3CDTF">2016-02-03T16:01:10Z</dcterms:created>
  <dcterms:modified xsi:type="dcterms:W3CDTF">2018-11-09T15:53:16Z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