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7"/>
  </p:handoutMasterIdLst>
  <p:sldIdLst>
    <p:sldId id="256" r:id="rId2"/>
    <p:sldId id="257" r:id="rId3"/>
    <p:sldId id="258" r:id="rId4"/>
    <p:sldId id="259" r:id="rId5"/>
    <p:sldId id="261" r:id="rId6"/>
    <p:sldId id="262" r:id="rId7"/>
    <p:sldId id="260" r:id="rId8"/>
    <p:sldId id="263" r:id="rId9"/>
    <p:sldId id="264" r:id="rId10"/>
    <p:sldId id="270" r:id="rId11"/>
    <p:sldId id="265" r:id="rId12"/>
    <p:sldId id="266" r:id="rId13"/>
    <p:sldId id="268" r:id="rId14"/>
    <p:sldId id="267"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108" y="-330"/>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101" y="53"/>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7815D38-99A0-43BC-9F05-54744B64B864}" type="slidenum">
              <a:rPr lang="en-US" smtClean="0"/>
              <a:pPr/>
              <a:t>‹#›</a:t>
            </a:fld>
            <a:endParaRPr lang="en-US"/>
          </a:p>
        </p:txBody>
      </p:sp>
    </p:spTree>
    <p:extLst>
      <p:ext uri="{BB962C8B-B14F-4D97-AF65-F5344CB8AC3E}">
        <p14:creationId xmlns:p14="http://schemas.microsoft.com/office/powerpoint/2010/main" xmlns="" val="17583687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8/13/2015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8/13/2015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8/13/2015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Bed Bugs??</a:t>
            </a:r>
            <a:endParaRPr lang="en-US" sz="7200" dirty="0"/>
          </a:p>
        </p:txBody>
      </p:sp>
      <p:sp>
        <p:nvSpPr>
          <p:cNvPr id="3" name="Subtitle 2"/>
          <p:cNvSpPr>
            <a:spLocks noGrp="1"/>
          </p:cNvSpPr>
          <p:nvPr>
            <p:ph type="subTitle" idx="1"/>
          </p:nvPr>
        </p:nvSpPr>
        <p:spPr/>
        <p:txBody>
          <a:bodyPr>
            <a:normAutofit/>
          </a:bodyPr>
          <a:lstStyle/>
          <a:p>
            <a:r>
              <a:rPr lang="en-US" sz="2800" dirty="0" smtClean="0">
                <a:solidFill>
                  <a:schemeClr val="accent1">
                    <a:lumMod val="75000"/>
                  </a:schemeClr>
                </a:solidFill>
              </a:rPr>
              <a:t>Do You Have Them</a:t>
            </a:r>
            <a:endParaRPr lang="en-US" sz="2800" dirty="0">
              <a:solidFill>
                <a:schemeClr val="accent1">
                  <a:lumMod val="75000"/>
                </a:schemeClr>
              </a:solidFill>
            </a:endParaRPr>
          </a:p>
        </p:txBody>
      </p:sp>
    </p:spTree>
    <p:extLst>
      <p:ext uri="{BB962C8B-B14F-4D97-AF65-F5344CB8AC3E}">
        <p14:creationId xmlns:p14="http://schemas.microsoft.com/office/powerpoint/2010/main" xmlns="" val="1101135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Continued:</a:t>
            </a:r>
            <a:endParaRPr lang="en-US" sz="4400" dirty="0"/>
          </a:p>
        </p:txBody>
      </p:sp>
      <p:sp>
        <p:nvSpPr>
          <p:cNvPr id="3" name="Content Placeholder 2"/>
          <p:cNvSpPr>
            <a:spLocks noGrp="1"/>
          </p:cNvSpPr>
          <p:nvPr>
            <p:ph idx="1"/>
          </p:nvPr>
        </p:nvSpPr>
        <p:spPr>
          <a:xfrm>
            <a:off x="677334" y="1811547"/>
            <a:ext cx="8596668" cy="4229815"/>
          </a:xfrm>
        </p:spPr>
        <p:txBody>
          <a:bodyPr>
            <a:normAutofit/>
          </a:bodyPr>
          <a:lstStyle/>
          <a:p>
            <a:r>
              <a:rPr lang="en-US" sz="2800" dirty="0"/>
              <a:t>Bed bugs feed almost exclusively on humans, and cause extremely itchy, irritating bites which look similar to a mosquito bite. The reason they are so itchy and irritating is that when the bed bug bites it injects enzymes and anticoagulants into the victim. These prevent the blood from clotting, and allow the bedbug to feed. The victim rarely feels the bite when it happens or during feeding, but several hours afterwards the itching starts.</a:t>
            </a:r>
          </a:p>
          <a:p>
            <a:endParaRPr lang="en-US" dirty="0"/>
          </a:p>
        </p:txBody>
      </p:sp>
    </p:spTree>
    <p:extLst>
      <p:ext uri="{BB962C8B-B14F-4D97-AF65-F5344CB8AC3E}">
        <p14:creationId xmlns:p14="http://schemas.microsoft.com/office/powerpoint/2010/main" xmlns="" val="333468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being transferred to new locations:</a:t>
            </a:r>
            <a:endParaRPr lang="en-US" dirty="0"/>
          </a:p>
        </p:txBody>
      </p:sp>
      <p:sp>
        <p:nvSpPr>
          <p:cNvPr id="3" name="Content Placeholder 2"/>
          <p:cNvSpPr>
            <a:spLocks noGrp="1"/>
          </p:cNvSpPr>
          <p:nvPr>
            <p:ph idx="1"/>
          </p:nvPr>
        </p:nvSpPr>
        <p:spPr/>
        <p:txBody>
          <a:bodyPr>
            <a:noAutofit/>
          </a:bodyPr>
          <a:lstStyle/>
          <a:p>
            <a:r>
              <a:rPr lang="en-US" sz="2400" dirty="0"/>
              <a:t>One of the major ways that bed bugs are spread is through human travel. Bed bugs in hotel rooms can pose a particular problem for frequent or even the occasional traveler. Imagine bed bugs entering your luggage as you sleep. One can then transport them to other hotels or back to their own home</a:t>
            </a:r>
            <a:r>
              <a:rPr lang="en-US" sz="2400" dirty="0" smtClean="0"/>
              <a:t>. </a:t>
            </a:r>
          </a:p>
          <a:p>
            <a:r>
              <a:rPr lang="en-US" sz="2400" dirty="0" smtClean="0"/>
              <a:t>The clients we work with are more transient than the average person and so they are moving the bugs quicker.</a:t>
            </a:r>
          </a:p>
          <a:p>
            <a:r>
              <a:rPr lang="en-US" sz="2400" dirty="0" smtClean="0"/>
              <a:t>College students picking up furniture and or sleeping in random places are also moving the bugs around rapidly.</a:t>
            </a:r>
            <a:endParaRPr lang="en-US" sz="2400" dirty="0"/>
          </a:p>
        </p:txBody>
      </p:sp>
    </p:spTree>
    <p:extLst>
      <p:ext uri="{BB962C8B-B14F-4D97-AF65-F5344CB8AC3E}">
        <p14:creationId xmlns:p14="http://schemas.microsoft.com/office/powerpoint/2010/main" xmlns="" val="2403218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Tell tail signs bed bugs are present:</a:t>
            </a:r>
            <a:endParaRPr lang="en-US" sz="4000" dirty="0"/>
          </a:p>
        </p:txBody>
      </p:sp>
      <p:pic>
        <p:nvPicPr>
          <p:cNvPr id="1026" name="Picture 2" descr="http://bedbugscrusher.com/wp-content/uploads/2014/03/bedbug-seam-mattress.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75817" y="1533584"/>
            <a:ext cx="4476750" cy="257461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bedbu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50270" y="1547842"/>
            <a:ext cx="4123732" cy="2560352"/>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www2.epa.gov/sites/production/files/2013-09/how-find-outlet.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09167" y="4356159"/>
            <a:ext cx="2105025" cy="2105026"/>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http://www2.epa.gov/sites/production/files/2013-09/bed-bugs-window-frame-221px.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550024" y="4356158"/>
            <a:ext cx="2105025" cy="2105026"/>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Bed bugs on a chai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590881" y="4356159"/>
            <a:ext cx="2268448" cy="21050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31286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Treating for Bed bugs</a:t>
            </a:r>
            <a:endParaRPr lang="en-US" sz="4400" dirty="0"/>
          </a:p>
        </p:txBody>
      </p:sp>
      <p:sp>
        <p:nvSpPr>
          <p:cNvPr id="3" name="Content Placeholder 2"/>
          <p:cNvSpPr>
            <a:spLocks noGrp="1"/>
          </p:cNvSpPr>
          <p:nvPr>
            <p:ph idx="1"/>
          </p:nvPr>
        </p:nvSpPr>
        <p:spPr/>
        <p:txBody>
          <a:bodyPr/>
          <a:lstStyle/>
          <a:p>
            <a:r>
              <a:rPr lang="en-US" dirty="0" smtClean="0"/>
              <a:t>Due to the overuse of pesticides exterminators are going back to more natural treatments to combat the problem.</a:t>
            </a:r>
          </a:p>
          <a:p>
            <a:r>
              <a:rPr lang="en-US" dirty="0" smtClean="0"/>
              <a:t> Steam treatments, Diatomaceous earth (liquefied and sprayed in cracks and along edges), monitors, hotboxes and hot tents. </a:t>
            </a:r>
          </a:p>
          <a:p>
            <a:r>
              <a:rPr lang="en-US" dirty="0" smtClean="0"/>
              <a:t>An average room can cost $1,000 to treat. </a:t>
            </a:r>
          </a:p>
          <a:p>
            <a:r>
              <a:rPr lang="en-US" dirty="0" smtClean="0"/>
              <a:t>Hotels seldom treat.. They usually dump everything from the room and replace.</a:t>
            </a:r>
          </a:p>
          <a:p>
            <a:r>
              <a:rPr lang="en-US" dirty="0" smtClean="0"/>
              <a:t>DON’T move someone from an infested room to a clean room… the bugs will follow. Stay there and treat the room.</a:t>
            </a:r>
          </a:p>
          <a:p>
            <a:endParaRPr lang="en-US" dirty="0"/>
          </a:p>
        </p:txBody>
      </p:sp>
    </p:spTree>
    <p:extLst>
      <p:ext uri="{BB962C8B-B14F-4D97-AF65-F5344CB8AC3E}">
        <p14:creationId xmlns:p14="http://schemas.microsoft.com/office/powerpoint/2010/main" xmlns="" val="1372233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Combating exposure is the key !!</a:t>
            </a:r>
            <a:endParaRPr lang="en-US" dirty="0"/>
          </a:p>
        </p:txBody>
      </p:sp>
      <p:sp>
        <p:nvSpPr>
          <p:cNvPr id="3" name="Content Placeholder 2"/>
          <p:cNvSpPr>
            <a:spLocks noGrp="1"/>
          </p:cNvSpPr>
          <p:nvPr>
            <p:ph idx="1"/>
          </p:nvPr>
        </p:nvSpPr>
        <p:spPr>
          <a:xfrm>
            <a:off x="677334" y="1526875"/>
            <a:ext cx="8596668" cy="4514487"/>
          </a:xfrm>
        </p:spPr>
        <p:txBody>
          <a:bodyPr>
            <a:normAutofit/>
          </a:bodyPr>
          <a:lstStyle/>
          <a:p>
            <a:r>
              <a:rPr lang="en-US" sz="2000" dirty="0" smtClean="0"/>
              <a:t>1. Always keep a supply of 91% rubbing alcohol in spray bottles.  </a:t>
            </a:r>
          </a:p>
          <a:p>
            <a:r>
              <a:rPr lang="en-US" sz="2000" dirty="0" smtClean="0"/>
              <a:t>2. Upon entry to an agency keep the belongings of individuals bagged in a secluded area . </a:t>
            </a:r>
            <a:endParaRPr lang="en-US" sz="2000" dirty="0"/>
          </a:p>
          <a:p>
            <a:r>
              <a:rPr lang="en-US" sz="2000" dirty="0" smtClean="0"/>
              <a:t>3. One bag at a time, loosely fill the clothes dryer. Dry on high for 30 – 45 minutes. (If clothing is dirty, wash first or you may set in dirt and stains.)</a:t>
            </a:r>
          </a:p>
          <a:p>
            <a:r>
              <a:rPr lang="en-US" sz="2000" dirty="0" smtClean="0"/>
              <a:t>4. Any items, </a:t>
            </a:r>
            <a:r>
              <a:rPr lang="en-US" sz="2000" dirty="0" err="1" smtClean="0"/>
              <a:t>ie</a:t>
            </a:r>
            <a:r>
              <a:rPr lang="en-US" sz="2000" dirty="0" smtClean="0"/>
              <a:t>: duffle bags, shoes, purses, books, backpacks, suitcases, any item not capable of being tossed around in the dryer should be </a:t>
            </a:r>
            <a:r>
              <a:rPr lang="en-US" sz="2000" dirty="0" err="1" smtClean="0"/>
              <a:t>hotboxed</a:t>
            </a:r>
            <a:r>
              <a:rPr lang="en-US" sz="2000" dirty="0" smtClean="0"/>
              <a:t> for 2 cycles ( equals 1 hour)</a:t>
            </a:r>
          </a:p>
          <a:p>
            <a:r>
              <a:rPr lang="en-US" sz="2000" dirty="0" smtClean="0"/>
              <a:t>5. Items not capable of the heat from the dryer or hotbox should be sprayed down well with the alcohol and set to dry.</a:t>
            </a:r>
          </a:p>
          <a:p>
            <a:r>
              <a:rPr lang="en-US" sz="2000" dirty="0" smtClean="0"/>
              <a:t>6.Return items to client to be placed in a plastic bin.</a:t>
            </a:r>
          </a:p>
          <a:p>
            <a:endParaRPr lang="en-US" sz="2000" dirty="0"/>
          </a:p>
        </p:txBody>
      </p:sp>
    </p:spTree>
    <p:extLst>
      <p:ext uri="{BB962C8B-B14F-4D97-AF65-F5344CB8AC3E}">
        <p14:creationId xmlns:p14="http://schemas.microsoft.com/office/powerpoint/2010/main" xmlns="" val="467387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smtClean="0"/>
              <a:t>Combating during travel and donations:</a:t>
            </a:r>
            <a:endParaRPr lang="en-US" sz="4400" dirty="0"/>
          </a:p>
        </p:txBody>
      </p:sp>
      <p:sp>
        <p:nvSpPr>
          <p:cNvPr id="3" name="Content Placeholder 2"/>
          <p:cNvSpPr>
            <a:spLocks noGrp="1"/>
          </p:cNvSpPr>
          <p:nvPr>
            <p:ph idx="1"/>
          </p:nvPr>
        </p:nvSpPr>
        <p:spPr>
          <a:xfrm>
            <a:off x="677334" y="2160589"/>
            <a:ext cx="8596668" cy="4326475"/>
          </a:xfrm>
        </p:spPr>
        <p:txBody>
          <a:bodyPr>
            <a:normAutofit/>
          </a:bodyPr>
          <a:lstStyle/>
          <a:p>
            <a:r>
              <a:rPr lang="en-US" sz="2000" smtClean="0"/>
              <a:t>Keep your clothes in your suitcase off the floor, even take a plastic bag to put your suitcase in. Look on begbugregistry.com before traveling.</a:t>
            </a:r>
          </a:p>
          <a:p>
            <a:r>
              <a:rPr lang="en-US" sz="2000" smtClean="0"/>
              <a:t>Carry a small flashlight and check the mattress edges the around the headboard (most common areas) don’t use the dressers.</a:t>
            </a:r>
          </a:p>
          <a:p>
            <a:r>
              <a:rPr lang="en-US" sz="2000" smtClean="0"/>
              <a:t>Wash your things when you return.</a:t>
            </a:r>
          </a:p>
          <a:p>
            <a:r>
              <a:rPr lang="en-US" sz="2000" smtClean="0"/>
              <a:t>Clean resale items well and watch garage sale items.</a:t>
            </a:r>
          </a:p>
          <a:p>
            <a:r>
              <a:rPr lang="en-US" sz="2000" smtClean="0"/>
              <a:t>Even new clothing can have bugs hidden in them.</a:t>
            </a:r>
          </a:p>
          <a:p>
            <a:r>
              <a:rPr lang="en-US" sz="2000" smtClean="0"/>
              <a:t>Use caution when accepting donations.</a:t>
            </a:r>
          </a:p>
          <a:p>
            <a:r>
              <a:rPr lang="en-US" sz="2000" smtClean="0"/>
              <a:t>Don’t let clients have an over abundance of items in their rooms.</a:t>
            </a:r>
          </a:p>
          <a:p>
            <a:endParaRPr lang="en-US" dirty="0"/>
          </a:p>
        </p:txBody>
      </p:sp>
    </p:spTree>
    <p:extLst>
      <p:ext uri="{BB962C8B-B14F-4D97-AF65-F5344CB8AC3E}">
        <p14:creationId xmlns:p14="http://schemas.microsoft.com/office/powerpoint/2010/main" xmlns="" val="172679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an adult Bed Bug… They are real and becoming an epidemic.</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305792" y="2337759"/>
            <a:ext cx="5339751" cy="3950898"/>
          </a:xfrm>
        </p:spPr>
      </p:pic>
    </p:spTree>
    <p:extLst>
      <p:ext uri="{BB962C8B-B14F-4D97-AF65-F5344CB8AC3E}">
        <p14:creationId xmlns:p14="http://schemas.microsoft.com/office/powerpoint/2010/main" xmlns="" val="2297894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Lets learn the facts…</a:t>
            </a:r>
            <a:endParaRPr lang="en-US" sz="4400" dirty="0"/>
          </a:p>
        </p:txBody>
      </p:sp>
      <p:sp>
        <p:nvSpPr>
          <p:cNvPr id="3" name="Content Placeholder 2"/>
          <p:cNvSpPr>
            <a:spLocks noGrp="1"/>
          </p:cNvSpPr>
          <p:nvPr>
            <p:ph idx="1"/>
          </p:nvPr>
        </p:nvSpPr>
        <p:spPr/>
        <p:txBody>
          <a:bodyPr>
            <a:noAutofit/>
          </a:bodyPr>
          <a:lstStyle/>
          <a:p>
            <a:r>
              <a:rPr lang="en-US" sz="3600" dirty="0" smtClean="0"/>
              <a:t>During the 1960’s when bed bugs were at the last epidemic level, people in the US used so many pesticides at such high levels in an attempt to eradicate the bugs that those who survived became SUPER bugs now quite immune to most pesticides.</a:t>
            </a:r>
            <a:endParaRPr lang="en-US" sz="3600" dirty="0"/>
          </a:p>
        </p:txBody>
      </p:sp>
    </p:spTree>
    <p:extLst>
      <p:ext uri="{BB962C8B-B14F-4D97-AF65-F5344CB8AC3E}">
        <p14:creationId xmlns:p14="http://schemas.microsoft.com/office/powerpoint/2010/main" xmlns="" val="416078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Food Source:</a:t>
            </a:r>
            <a:endParaRPr lang="en-US" sz="4400" dirty="0"/>
          </a:p>
        </p:txBody>
      </p:sp>
      <p:sp>
        <p:nvSpPr>
          <p:cNvPr id="3" name="Content Placeholder 2"/>
          <p:cNvSpPr>
            <a:spLocks noGrp="1"/>
          </p:cNvSpPr>
          <p:nvPr>
            <p:ph idx="1"/>
          </p:nvPr>
        </p:nvSpPr>
        <p:spPr/>
        <p:txBody>
          <a:bodyPr>
            <a:normAutofit/>
          </a:bodyPr>
          <a:lstStyle/>
          <a:p>
            <a:pPr marL="0" indent="0">
              <a:buNone/>
            </a:pPr>
            <a:r>
              <a:rPr lang="en-US" sz="3600" dirty="0" smtClean="0"/>
              <a:t>Blood meal is the only food bed bugs rely on to survive.</a:t>
            </a:r>
          </a:p>
          <a:p>
            <a:pPr marL="0" indent="0">
              <a:buNone/>
            </a:pPr>
            <a:r>
              <a:rPr lang="en-US" sz="3600" dirty="0" smtClean="0"/>
              <a:t>This blood meal comes from humans, pets and birds.</a:t>
            </a:r>
          </a:p>
          <a:p>
            <a:pPr marL="0" indent="0">
              <a:buNone/>
            </a:pPr>
            <a:r>
              <a:rPr lang="en-US" sz="3600" dirty="0" smtClean="0"/>
              <a:t>Bed bugs can survive 6 months between feedings.</a:t>
            </a:r>
            <a:endParaRPr lang="en-US" sz="3600" dirty="0"/>
          </a:p>
        </p:txBody>
      </p:sp>
    </p:spTree>
    <p:extLst>
      <p:ext uri="{BB962C8B-B14F-4D97-AF65-F5344CB8AC3E}">
        <p14:creationId xmlns:p14="http://schemas.microsoft.com/office/powerpoint/2010/main" xmlns="" val="769683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Reproduction:</a:t>
            </a:r>
            <a:endParaRPr lang="en-US" sz="4400" dirty="0"/>
          </a:p>
        </p:txBody>
      </p:sp>
      <p:sp>
        <p:nvSpPr>
          <p:cNvPr id="3" name="Content Placeholder 2"/>
          <p:cNvSpPr>
            <a:spLocks noGrp="1"/>
          </p:cNvSpPr>
          <p:nvPr>
            <p:ph idx="1"/>
          </p:nvPr>
        </p:nvSpPr>
        <p:spPr>
          <a:xfrm>
            <a:off x="677334" y="1708031"/>
            <a:ext cx="8596668" cy="4597878"/>
          </a:xfrm>
        </p:spPr>
        <p:txBody>
          <a:bodyPr>
            <a:normAutofit fontScale="85000" lnSpcReduction="20000"/>
          </a:bodyPr>
          <a:lstStyle/>
          <a:p>
            <a:r>
              <a:rPr lang="en-US" sz="3600" dirty="0" smtClean="0"/>
              <a:t>Bed bugs only need to breed 1 time in their lives to sustain fertility and lay eggs allowing 1 Female </a:t>
            </a:r>
            <a:r>
              <a:rPr lang="en-US" sz="3600" dirty="0"/>
              <a:t>bed </a:t>
            </a:r>
            <a:r>
              <a:rPr lang="en-US" sz="3600" dirty="0" smtClean="0"/>
              <a:t>bug to </a:t>
            </a:r>
            <a:r>
              <a:rPr lang="en-US" sz="3600" dirty="0"/>
              <a:t>lay between one and five eggs each day and may lie up to 500 eggs within one lifetime. Eggs are laid singly or in clusters and are placed within tight cracks or crevices. The egg is approximately 1 mm in length and is comparable in size to two grains of salt. Within two weeks, eggs hatch and immature bed bugs begin immediately to feed.</a:t>
            </a:r>
          </a:p>
        </p:txBody>
      </p:sp>
    </p:spTree>
    <p:extLst>
      <p:ext uri="{BB962C8B-B14F-4D97-AF65-F5344CB8AC3E}">
        <p14:creationId xmlns:p14="http://schemas.microsoft.com/office/powerpoint/2010/main" xmlns="" val="1111405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Coloring by stages:</a:t>
            </a:r>
            <a:endParaRPr lang="en-US" sz="4400" dirty="0"/>
          </a:p>
        </p:txBody>
      </p:sp>
      <p:sp>
        <p:nvSpPr>
          <p:cNvPr id="3" name="Content Placeholder 2"/>
          <p:cNvSpPr>
            <a:spLocks noGrp="1"/>
          </p:cNvSpPr>
          <p:nvPr>
            <p:ph idx="1"/>
          </p:nvPr>
        </p:nvSpPr>
        <p:spPr>
          <a:xfrm>
            <a:off x="677334" y="1742537"/>
            <a:ext cx="8596668" cy="4298826"/>
          </a:xfrm>
        </p:spPr>
        <p:txBody>
          <a:bodyPr>
            <a:normAutofit/>
          </a:bodyPr>
          <a:lstStyle/>
          <a:p>
            <a:r>
              <a:rPr lang="en-US" sz="2000" dirty="0"/>
              <a:t>Young nymphs are also yellow-white in color, while older nymphs and adults are reddish-brown. In order to complete a molting stage, each nymph requires a blood meal. At room temperature, nymphs molt and become adults within five weeks.</a:t>
            </a:r>
          </a:p>
        </p:txBody>
      </p:sp>
      <p:pic>
        <p:nvPicPr>
          <p:cNvPr id="4" name="Picture 3"/>
          <p:cNvPicPr>
            <a:picLocks noChangeAspect="1"/>
          </p:cNvPicPr>
          <p:nvPr/>
        </p:nvPicPr>
        <p:blipFill>
          <a:blip r:embed="rId2"/>
          <a:stretch>
            <a:fillRect/>
          </a:stretch>
        </p:blipFill>
        <p:spPr>
          <a:xfrm>
            <a:off x="2651568" y="3528832"/>
            <a:ext cx="4648200" cy="3095625"/>
          </a:xfrm>
          <a:prstGeom prst="rect">
            <a:avLst/>
          </a:prstGeom>
        </p:spPr>
      </p:pic>
    </p:spTree>
    <p:extLst>
      <p:ext uri="{BB962C8B-B14F-4D97-AF65-F5344CB8AC3E}">
        <p14:creationId xmlns:p14="http://schemas.microsoft.com/office/powerpoint/2010/main" xmlns="" val="1851263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Life Cycle:</a:t>
            </a:r>
            <a:endParaRPr lang="en-US" sz="4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820174" y="1664898"/>
            <a:ext cx="5814203" cy="4770408"/>
          </a:xfrm>
        </p:spPr>
      </p:pic>
    </p:spTree>
    <p:extLst>
      <p:ext uri="{BB962C8B-B14F-4D97-AF65-F5344CB8AC3E}">
        <p14:creationId xmlns:p14="http://schemas.microsoft.com/office/powerpoint/2010/main" xmlns="" val="973645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Where are they ???</a:t>
            </a:r>
            <a:endParaRPr lang="en-US" sz="4400" dirty="0"/>
          </a:p>
        </p:txBody>
      </p:sp>
      <p:sp>
        <p:nvSpPr>
          <p:cNvPr id="3" name="Content Placeholder 2"/>
          <p:cNvSpPr>
            <a:spLocks noGrp="1"/>
          </p:cNvSpPr>
          <p:nvPr>
            <p:ph idx="1"/>
          </p:nvPr>
        </p:nvSpPr>
        <p:spPr>
          <a:xfrm>
            <a:off x="677334" y="1656273"/>
            <a:ext cx="8596668" cy="4385090"/>
          </a:xfrm>
        </p:spPr>
        <p:txBody>
          <a:bodyPr>
            <a:noAutofit/>
          </a:bodyPr>
          <a:lstStyle/>
          <a:p>
            <a:r>
              <a:rPr lang="en-US" sz="3200" dirty="0"/>
              <a:t>Once fertilized, the female will lay eggs in cracks and crevices along the edges of mattresses, box springs and bed frames. Bed bugs will also inhabit other cracks and crevices throughout a room that is infested. These other areas include; behind picture frames, switch plate covers, loose wallpaper, baseboards or along the edges of </a:t>
            </a:r>
            <a:r>
              <a:rPr lang="en-US" sz="3200" dirty="0" smtClean="0"/>
              <a:t>carpets and any other wood furniture.</a:t>
            </a:r>
            <a:endParaRPr lang="en-US" sz="3200" dirty="0"/>
          </a:p>
        </p:txBody>
      </p:sp>
    </p:spTree>
    <p:extLst>
      <p:ext uri="{BB962C8B-B14F-4D97-AF65-F5344CB8AC3E}">
        <p14:creationId xmlns:p14="http://schemas.microsoft.com/office/powerpoint/2010/main" xmlns="" val="176081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Signs you have bed bug bites:</a:t>
            </a:r>
            <a:endParaRPr lang="en-US" sz="4000" dirty="0"/>
          </a:p>
        </p:txBody>
      </p:sp>
      <p:sp>
        <p:nvSpPr>
          <p:cNvPr id="3" name="Content Placeholder 2"/>
          <p:cNvSpPr>
            <a:spLocks noGrp="1"/>
          </p:cNvSpPr>
          <p:nvPr>
            <p:ph idx="1"/>
          </p:nvPr>
        </p:nvSpPr>
        <p:spPr>
          <a:xfrm>
            <a:off x="677334" y="1595887"/>
            <a:ext cx="8596668" cy="4445475"/>
          </a:xfrm>
        </p:spPr>
        <p:txBody>
          <a:bodyPr>
            <a:noAutofit/>
          </a:bodyPr>
          <a:lstStyle/>
          <a:p>
            <a:r>
              <a:rPr lang="en-US" sz="2800" dirty="0"/>
              <a:t> Bed bugs peek period of activity is during the early morning hours, and the few hours before sunrise. It is during this time that bed bugs come out of hiding in search of a blood meal</a:t>
            </a:r>
            <a:r>
              <a:rPr lang="en-US" sz="2800" dirty="0" smtClean="0"/>
              <a:t>. Bed bugs DO NOT live on humans unlike lice. The only crawl onto their food source to eat then go back to their hiding spot until their next feeding. Often bites will be in a row as the bug searches for blood. </a:t>
            </a:r>
            <a:endParaRPr lang="en-US" sz="2800" dirty="0"/>
          </a:p>
        </p:txBody>
      </p:sp>
    </p:spTree>
    <p:extLst>
      <p:ext uri="{BB962C8B-B14F-4D97-AF65-F5344CB8AC3E}">
        <p14:creationId xmlns:p14="http://schemas.microsoft.com/office/powerpoint/2010/main" xmlns="" val="1110016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116</TotalTime>
  <Words>849</Words>
  <Application>Microsoft Office PowerPoint</Application>
  <PresentationFormat>Custom</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Bed Bugs??</vt:lpstr>
      <vt:lpstr>This is an adult Bed Bug… They are real and becoming an epidemic.</vt:lpstr>
      <vt:lpstr>Lets learn the facts…</vt:lpstr>
      <vt:lpstr>Food Source:</vt:lpstr>
      <vt:lpstr>Reproduction:</vt:lpstr>
      <vt:lpstr>Coloring by stages:</vt:lpstr>
      <vt:lpstr>Life Cycle:</vt:lpstr>
      <vt:lpstr>Where are they ???</vt:lpstr>
      <vt:lpstr>Signs you have bed bug bites:</vt:lpstr>
      <vt:lpstr>Continued:</vt:lpstr>
      <vt:lpstr>How are they being transferred to new locations:</vt:lpstr>
      <vt:lpstr>Tell tail signs bed bugs are present:</vt:lpstr>
      <vt:lpstr>Treating for Bed bugs</vt:lpstr>
      <vt:lpstr>Combating exposure is the key !!</vt:lpstr>
      <vt:lpstr>Combating during travel and donations: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 Bugs??</dc:title>
  <dc:creator>kim</dc:creator>
  <cp:lastModifiedBy>Robyn Thibado</cp:lastModifiedBy>
  <cp:revision>14</cp:revision>
  <dcterms:created xsi:type="dcterms:W3CDTF">2015-08-12T01:48:29Z</dcterms:created>
  <dcterms:modified xsi:type="dcterms:W3CDTF">2015-08-13T14:00:40Z</dcterms:modified>
</cp:coreProperties>
</file>